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8" r:id="rId2"/>
    <p:sldId id="259" r:id="rId3"/>
    <p:sldId id="261" r:id="rId4"/>
    <p:sldId id="295" r:id="rId5"/>
    <p:sldId id="270" r:id="rId6"/>
    <p:sldId id="294" r:id="rId7"/>
    <p:sldId id="260" r:id="rId8"/>
    <p:sldId id="305" r:id="rId9"/>
    <p:sldId id="273" r:id="rId10"/>
    <p:sldId id="274" r:id="rId11"/>
    <p:sldId id="272" r:id="rId12"/>
    <p:sldId id="278" r:id="rId13"/>
    <p:sldId id="277" r:id="rId14"/>
    <p:sldId id="306" r:id="rId15"/>
    <p:sldId id="275" r:id="rId16"/>
    <p:sldId id="287" r:id="rId17"/>
    <p:sldId id="266" r:id="rId18"/>
    <p:sldId id="304" r:id="rId19"/>
    <p:sldId id="290" r:id="rId20"/>
    <p:sldId id="302" r:id="rId21"/>
    <p:sldId id="291" r:id="rId22"/>
    <p:sldId id="293" r:id="rId23"/>
    <p:sldId id="269" r:id="rId24"/>
    <p:sldId id="310" r:id="rId25"/>
    <p:sldId id="279" r:id="rId26"/>
    <p:sldId id="307" r:id="rId27"/>
    <p:sldId id="308" r:id="rId28"/>
    <p:sldId id="288" r:id="rId29"/>
    <p:sldId id="309" r:id="rId30"/>
    <p:sldId id="263" r:id="rId31"/>
    <p:sldId id="299" r:id="rId32"/>
    <p:sldId id="280" r:id="rId33"/>
    <p:sldId id="281" r:id="rId34"/>
    <p:sldId id="283" r:id="rId35"/>
    <p:sldId id="298" r:id="rId36"/>
    <p:sldId id="297" r:id="rId37"/>
    <p:sldId id="286" r:id="rId38"/>
    <p:sldId id="300" r:id="rId39"/>
    <p:sldId id="285" r:id="rId40"/>
    <p:sldId id="311" r:id="rId41"/>
    <p:sldId id="301"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EFF"/>
    <a:srgbClr val="5BADFF"/>
    <a:srgbClr val="860000"/>
    <a:srgbClr val="65B2FF"/>
    <a:srgbClr val="4FA7FF"/>
    <a:srgbClr val="33CCCC"/>
    <a:srgbClr val="0099CC"/>
    <a:srgbClr val="33CCFF"/>
    <a:srgbClr val="00CCFF"/>
    <a:srgbClr val="2B2B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85836" autoAdjust="0"/>
  </p:normalViewPr>
  <p:slideViewPr>
    <p:cSldViewPr>
      <p:cViewPr>
        <p:scale>
          <a:sx n="90" d="100"/>
          <a:sy n="90" d="100"/>
        </p:scale>
        <p:origin x="-594" y="-522"/>
      </p:cViewPr>
      <p:guideLst>
        <p:guide orient="horz" pos="2160"/>
        <p:guide pos="2880"/>
      </p:guideLst>
    </p:cSldViewPr>
  </p:slideViewPr>
  <p:outlineViewPr>
    <p:cViewPr>
      <p:scale>
        <a:sx n="33" d="100"/>
        <a:sy n="33" d="100"/>
      </p:scale>
      <p:origin x="42" y="370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CE6DC7E-B7A9-47D9-B470-B38714F77BE9}" type="datetimeFigureOut">
              <a:rPr lang="en-US"/>
              <a:pPr>
                <a:defRPr/>
              </a:pPr>
              <a:t>10/14/2014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5855199-D390-43FE-B4AF-CFA71AE45CEF}" type="slidenum">
              <a:rPr lang="en-US"/>
              <a:pPr>
                <a:defRPr/>
              </a:pPr>
              <a:t>‹#›</a:t>
            </a:fld>
            <a:endParaRPr lang="en-US"/>
          </a:p>
        </p:txBody>
      </p:sp>
    </p:spTree>
    <p:extLst>
      <p:ext uri="{BB962C8B-B14F-4D97-AF65-F5344CB8AC3E}">
        <p14:creationId xmlns:p14="http://schemas.microsoft.com/office/powerpoint/2010/main" val="2400137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p:txBody>
          <a:bodyPr/>
          <a:lstStyle/>
          <a:p>
            <a:pPr>
              <a:spcBef>
                <a:spcPct val="0"/>
              </a:spcBef>
            </a:pPr>
            <a:endParaRPr lang="en-US" altLang="en-US"/>
          </a:p>
        </p:txBody>
      </p:sp>
      <p:sp>
        <p:nvSpPr>
          <p:cNvPr id="1177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fld id="{1DC07F55-B07E-4500-99FA-F4B68C489C8A}" type="slidenum">
              <a:rPr lang="en-US" altLang="en-US" sz="1200"/>
              <a:pPr algn="r"/>
              <a:t>35</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p:txBody>
          <a:bodyPr/>
          <a:lstStyle/>
          <a:p>
            <a:pPr>
              <a:spcBef>
                <a:spcPct val="0"/>
              </a:spcBef>
            </a:pPr>
            <a:endParaRPr lang="en-US" altLang="en-US"/>
          </a:p>
        </p:txBody>
      </p:sp>
      <p:sp>
        <p:nvSpPr>
          <p:cNvPr id="1198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fld id="{B5B3921D-899F-4CBE-9256-9F591571981F}" type="slidenum">
              <a:rPr lang="en-US" altLang="en-US" sz="1200"/>
              <a:pPr algn="r"/>
              <a:t>36</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normAutofit fontScale="92500"/>
          </a:bodyPr>
          <a:lstStyle/>
          <a:p>
            <a:pPr defTabSz="913948">
              <a:defRPr/>
            </a:pPr>
            <a:r>
              <a:rPr lang="en-US" b="1" dirty="0" smtClean="0">
                <a:solidFill>
                  <a:srgbClr val="0000FF"/>
                </a:solidFill>
                <a:cs typeface="Calibri"/>
              </a:rPr>
              <a:t>GOES-R:  Benefits of Next Generation Environmental Monitoring - </a:t>
            </a:r>
            <a:r>
              <a:rPr lang="en-US" dirty="0" smtClean="0">
                <a:cs typeface="Calibri"/>
              </a:rPr>
              <a:t>Includes an overview of the mission, instruments, system and services, satellite synergy, the role of GOES-R in the Global Observing System as well an environmental monitoring section that addresses the benefits of GOES-R and the ability to monitor 13 unique hazards and phenomena. </a:t>
            </a:r>
          </a:p>
          <a:p>
            <a:pPr defTabSz="913948">
              <a:defRPr/>
            </a:pPr>
            <a:endParaRPr lang="en-US" b="1" dirty="0" smtClean="0">
              <a:latin typeface="Calibri" pitchFamily="34" charset="0"/>
              <a:ea typeface="ＭＳ Ｐゴシック"/>
              <a:cs typeface="ＭＳ Ｐゴシック"/>
            </a:endParaRPr>
          </a:p>
          <a:p>
            <a:pPr defTabSz="913948">
              <a:defRPr/>
            </a:pPr>
            <a:r>
              <a:rPr lang="en-US" b="1" dirty="0" smtClean="0">
                <a:latin typeface="Calibri" pitchFamily="34" charset="0"/>
                <a:ea typeface="ＭＳ Ｐゴシック"/>
                <a:cs typeface="ＭＳ Ｐゴシック"/>
              </a:rPr>
              <a:t>GOES-R 101 - </a:t>
            </a:r>
            <a:r>
              <a:rPr lang="en-US" dirty="0" smtClean="0">
                <a:latin typeface="Calibri" pitchFamily="34" charset="0"/>
                <a:ea typeface="ＭＳ Ｐゴシック"/>
                <a:cs typeface="ＭＳ Ｐゴシック"/>
              </a:rPr>
              <a:t>Targeted for Forecasters and anyone else interested in basic aspects of GOES-R </a:t>
            </a:r>
            <a:endParaRPr lang="en-US" i="0" dirty="0" smtClean="0"/>
          </a:p>
          <a:p>
            <a:pPr defTabSz="913948">
              <a:defRPr/>
            </a:pPr>
            <a:endParaRPr lang="en-US" dirty="0" smtClean="0"/>
          </a:p>
          <a:p>
            <a:pPr defTabSz="913948">
              <a:defRPr/>
            </a:pPr>
            <a:r>
              <a:rPr lang="en-US" b="1" dirty="0" smtClean="0">
                <a:cs typeface="Calibri"/>
              </a:rPr>
              <a:t>Satellite Hydrology and Meteorology (SHyMeT)</a:t>
            </a:r>
            <a:r>
              <a:rPr lang="en-US" dirty="0" smtClean="0">
                <a:cs typeface="Calibri"/>
              </a:rPr>
              <a:t> - Dedicated to operational satellite meteorology. The Forecaster track of the SHyMet course covers satellite imagery interpretation, including feature identification, water vapor channels, and what to expect on GOES-R.  There is a session on remote sensing data for operational hydrology as well as one relating to aviation hazards.  Other topics include an understanding of the Dvorak method in tropical cyclone analysis and the utility of cloud composites in forecasting</a:t>
            </a:r>
          </a:p>
          <a:p>
            <a:pPr defTabSz="913948">
              <a:defRPr/>
            </a:pPr>
            <a:endParaRPr lang="en-US" dirty="0" smtClean="0">
              <a:cs typeface="Calibri"/>
            </a:endParaRPr>
          </a:p>
          <a:p>
            <a:pPr defTabSz="913948">
              <a:defRPr/>
            </a:pPr>
            <a:r>
              <a:rPr lang="en-US" b="1" dirty="0" smtClean="0">
                <a:solidFill>
                  <a:srgbClr val="0000FF"/>
                </a:solidFill>
                <a:latin typeface="Calibri" pitchFamily="34" charset="0"/>
                <a:ea typeface="ＭＳ Ｐゴシック"/>
                <a:cs typeface="ＭＳ Ｐゴシック"/>
              </a:rPr>
              <a:t>CIMSS Satellite Meteorology for Grades 7-12</a:t>
            </a:r>
            <a:r>
              <a:rPr lang="en-US" b="1" dirty="0" smtClean="0">
                <a:latin typeface="Calibri" pitchFamily="34" charset="0"/>
                <a:ea typeface="ＭＳ Ｐゴシック"/>
                <a:cs typeface="ＭＳ Ｐゴシック"/>
              </a:rPr>
              <a:t> -</a:t>
            </a:r>
            <a:r>
              <a:rPr lang="en-US" dirty="0" smtClean="0">
                <a:latin typeface="Calibri" pitchFamily="34" charset="0"/>
              </a:rPr>
              <a:t>Meteorology is an excellent topic to introduce middle and high school students to geoscience, physics, chemistry, and applied mathematics. Satellite Meteorology provides scientists and educators with exciting tools for investigation, inquiry, analysis and stewardship.  </a:t>
            </a:r>
            <a:endParaRPr lang="en-US" dirty="0" smtClean="0">
              <a:latin typeface="Calibri" pitchFamily="34" charset="0"/>
              <a:ea typeface="ＭＳ Ｐゴシック"/>
              <a:cs typeface="ＭＳ Ｐゴシック"/>
            </a:endParaRPr>
          </a:p>
          <a:p>
            <a:pPr defTabSz="913948">
              <a:defRPr/>
            </a:pPr>
            <a:endParaRPr lang="en-US" dirty="0" smtClean="0">
              <a:cs typeface="Calibri"/>
            </a:endParaRPr>
          </a:p>
          <a:p>
            <a:pPr defTabSz="913948">
              <a:defRPr/>
            </a:pPr>
            <a:r>
              <a:rPr lang="en-US" dirty="0" smtClean="0"/>
              <a:t>Commerce Learning Center:  Forecasters can take these training courses and get credit for taking them</a:t>
            </a:r>
          </a:p>
          <a:p>
            <a:pPr defTabSz="913948">
              <a:defRPr/>
            </a:pPr>
            <a:r>
              <a:rPr lang="en-US" dirty="0" smtClean="0"/>
              <a:t/>
            </a:r>
            <a:br>
              <a:rPr lang="en-US" dirty="0" smtClean="0"/>
            </a:b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smtClean="0">
                <a:latin typeface="Arial" pitchFamily="34" charset="0"/>
                <a:ea typeface="ＭＳ Ｐゴシック" pitchFamily="34" charset="-128"/>
              </a:rPr>
              <a:pPr/>
              <a:t>38</a:t>
            </a:fld>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65687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auto">
                <a:spcBef>
                  <a:spcPts val="0"/>
                </a:spcBef>
                <a:spcAft>
                  <a:spcPts val="0"/>
                </a:spcAft>
                <a:defRPr/>
              </a:pPr>
              <a:endParaRPr lang="en-US">
                <a:latin typeface="+mn-lt"/>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auto">
                <a:spcBef>
                  <a:spcPts val="0"/>
                </a:spcBef>
                <a:spcAft>
                  <a:spcPts val="0"/>
                </a:spcAft>
                <a:defRPr/>
              </a:pPr>
              <a:endParaRPr lang="en-US">
                <a:latin typeface="+mn-lt"/>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auto">
                <a:spcBef>
                  <a:spcPts val="0"/>
                </a:spcBef>
                <a:spcAft>
                  <a:spcPts val="0"/>
                </a:spcAft>
                <a:defRPr/>
              </a:pPr>
              <a:endParaRPr lang="en-US">
                <a:latin typeface="+mn-lt"/>
              </a:endParaRPr>
            </a:p>
          </p:txBody>
        </p:sp>
      </p:grpSp>
      <p:sp>
        <p:nvSpPr>
          <p:cNvPr id="24586" name="Rectangle 10"/>
          <p:cNvSpPr>
            <a:spLocks noGrp="1" noChangeArrowheads="1"/>
          </p:cNvSpPr>
          <p:nvPr>
            <p:ph type="ctrTitle" sz="quarter"/>
          </p:nvPr>
        </p:nvSpPr>
        <p:spPr>
          <a:xfrm>
            <a:off x="685800" y="1873250"/>
            <a:ext cx="7772400" cy="1555750"/>
          </a:xfrm>
        </p:spPr>
        <p:txBody>
          <a:bodyPr/>
          <a:lstStyle>
            <a:lvl1pPr>
              <a:defRPr sz="4800"/>
            </a:lvl1pPr>
          </a:lstStyle>
          <a:p>
            <a:r>
              <a:rPr lang="en-US" smtClean="0"/>
              <a:t>Click to edit Master title style</a:t>
            </a:r>
            <a:endParaRPr lang="en-US"/>
          </a:p>
        </p:txBody>
      </p:sp>
      <p:sp>
        <p:nvSpPr>
          <p:cNvPr id="2458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2" name="Rectangle 12"/>
          <p:cNvSpPr>
            <a:spLocks noGrp="1" noChangeArrowheads="1"/>
          </p:cNvSpPr>
          <p:nvPr>
            <p:ph type="dt" sz="quarter" idx="10"/>
          </p:nvPr>
        </p:nvSpPr>
        <p:spPr/>
        <p:txBody>
          <a:bodyPr/>
          <a:lstStyle>
            <a:lvl1pPr>
              <a:defRPr/>
            </a:lvl1pPr>
          </a:lstStyle>
          <a:p>
            <a:pPr>
              <a:defRPr/>
            </a:pPr>
            <a:fld id="{5DE12621-D331-4081-9A52-251BAEBD19E4}" type="datetimeFigureOut">
              <a:rPr lang="en-US"/>
              <a:pPr>
                <a:defRPr/>
              </a:pPr>
              <a:t>10/14/2014</a:t>
            </a:fld>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17B1711A-1C35-4444-95D5-C8377497C6BD}" type="slidenum">
              <a:rPr lang="en-US"/>
              <a:pPr>
                <a:defRPr/>
              </a:pPr>
              <a:t>‹#›</a:t>
            </a:fld>
            <a:endParaRPr lang="en-US"/>
          </a:p>
        </p:txBody>
      </p:sp>
    </p:spTree>
    <p:extLst>
      <p:ext uri="{BB962C8B-B14F-4D97-AF65-F5344CB8AC3E}">
        <p14:creationId xmlns:p14="http://schemas.microsoft.com/office/powerpoint/2010/main" val="121179115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fld id="{6AC6E61F-999F-4050-9E3C-2F4D203933E5}" type="datetimeFigureOut">
              <a:rPr lang="en-US"/>
              <a:pPr>
                <a:defRPr/>
              </a:pPr>
              <a:t>10/14/2014</a:t>
            </a:fld>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F7CBC38-88F5-4411-9076-35C048847821}" type="slidenum">
              <a:rPr lang="en-US"/>
              <a:pPr>
                <a:defRPr/>
              </a:pPr>
              <a:t>‹#›</a:t>
            </a:fld>
            <a:endParaRPr lang="en-US"/>
          </a:p>
        </p:txBody>
      </p:sp>
    </p:spTree>
    <p:extLst>
      <p:ext uri="{BB962C8B-B14F-4D97-AF65-F5344CB8AC3E}">
        <p14:creationId xmlns:p14="http://schemas.microsoft.com/office/powerpoint/2010/main" val="118845132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fld id="{4AB7DD22-B9D2-43E6-A076-E3A62999D8F5}" type="datetimeFigureOut">
              <a:rPr lang="en-US"/>
              <a:pPr>
                <a:defRPr/>
              </a:pPr>
              <a:t>10/14/2014</a:t>
            </a:fld>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8801910-7EDB-4109-A9F2-0F008884C4F8}" type="slidenum">
              <a:rPr lang="en-US"/>
              <a:pPr>
                <a:defRPr/>
              </a:pPr>
              <a:t>‹#›</a:t>
            </a:fld>
            <a:endParaRPr lang="en-US"/>
          </a:p>
        </p:txBody>
      </p:sp>
    </p:spTree>
    <p:extLst>
      <p:ext uri="{BB962C8B-B14F-4D97-AF65-F5344CB8AC3E}">
        <p14:creationId xmlns:p14="http://schemas.microsoft.com/office/powerpoint/2010/main" val="11325096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fld id="{5813F034-90A1-4473-92FF-87B5897EF6E8}" type="datetimeFigureOut">
              <a:rPr lang="en-US"/>
              <a:pPr>
                <a:defRPr/>
              </a:pPr>
              <a:t>10/14/2014</a:t>
            </a:fld>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36B3F8B-A4CB-4CB6-BD9F-43C266848E62}" type="slidenum">
              <a:rPr lang="en-US"/>
              <a:pPr>
                <a:defRPr/>
              </a:pPr>
              <a:t>‹#›</a:t>
            </a:fld>
            <a:endParaRPr lang="en-US"/>
          </a:p>
        </p:txBody>
      </p:sp>
    </p:spTree>
    <p:extLst>
      <p:ext uri="{BB962C8B-B14F-4D97-AF65-F5344CB8AC3E}">
        <p14:creationId xmlns:p14="http://schemas.microsoft.com/office/powerpoint/2010/main" val="33276991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fld id="{54069D06-48AD-4927-8277-9CA905717B40}" type="datetimeFigureOut">
              <a:rPr lang="en-US"/>
              <a:pPr>
                <a:defRPr/>
              </a:pPr>
              <a:t>10/14/2014</a:t>
            </a:fld>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5113DD2-B5B7-4E28-ACD4-8396096030E3}" type="slidenum">
              <a:rPr lang="en-US"/>
              <a:pPr>
                <a:defRPr/>
              </a:pPr>
              <a:t>‹#›</a:t>
            </a:fld>
            <a:endParaRPr lang="en-US"/>
          </a:p>
        </p:txBody>
      </p:sp>
    </p:spTree>
    <p:extLst>
      <p:ext uri="{BB962C8B-B14F-4D97-AF65-F5344CB8AC3E}">
        <p14:creationId xmlns:p14="http://schemas.microsoft.com/office/powerpoint/2010/main" val="21982494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625EC139-FF28-4C9C-9D74-7C48B8376461}" type="datetimeFigureOut">
              <a:rPr lang="en-US"/>
              <a:pPr>
                <a:defRPr/>
              </a:pPr>
              <a:t>10/14/2014</a:t>
            </a:fld>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11E7FE-BAE4-4748-B189-AFF7EBBB13C3}" type="slidenum">
              <a:rPr lang="en-US"/>
              <a:pPr>
                <a:defRPr/>
              </a:pPr>
              <a:t>‹#›</a:t>
            </a:fld>
            <a:endParaRPr lang="en-US"/>
          </a:p>
        </p:txBody>
      </p:sp>
    </p:spTree>
    <p:extLst>
      <p:ext uri="{BB962C8B-B14F-4D97-AF65-F5344CB8AC3E}">
        <p14:creationId xmlns:p14="http://schemas.microsoft.com/office/powerpoint/2010/main" val="40572841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fld id="{F44B2F41-0A72-4B12-A6F3-64123116EC6D}" type="datetimeFigureOut">
              <a:rPr lang="en-US"/>
              <a:pPr>
                <a:defRPr/>
              </a:pPr>
              <a:t>10/14/2014</a:t>
            </a:fld>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04B2672-0597-4F68-9976-727D11CB26FC}" type="slidenum">
              <a:rPr lang="en-US"/>
              <a:pPr>
                <a:defRPr/>
              </a:pPr>
              <a:t>‹#›</a:t>
            </a:fld>
            <a:endParaRPr lang="en-US"/>
          </a:p>
        </p:txBody>
      </p:sp>
    </p:spTree>
    <p:extLst>
      <p:ext uri="{BB962C8B-B14F-4D97-AF65-F5344CB8AC3E}">
        <p14:creationId xmlns:p14="http://schemas.microsoft.com/office/powerpoint/2010/main" val="231527926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fld id="{AA90B372-031B-42A4-890D-0860FB67F8A4}" type="datetimeFigureOut">
              <a:rPr lang="en-US"/>
              <a:pPr>
                <a:defRPr/>
              </a:pPr>
              <a:t>10/14/2014</a:t>
            </a:fld>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3DDA2E10-B6D1-44C5-8ADA-477DE78BB2FA}" type="slidenum">
              <a:rPr lang="en-US"/>
              <a:pPr>
                <a:defRPr/>
              </a:pPr>
              <a:t>‹#›</a:t>
            </a:fld>
            <a:endParaRPr lang="en-US"/>
          </a:p>
        </p:txBody>
      </p:sp>
    </p:spTree>
    <p:extLst>
      <p:ext uri="{BB962C8B-B14F-4D97-AF65-F5344CB8AC3E}">
        <p14:creationId xmlns:p14="http://schemas.microsoft.com/office/powerpoint/2010/main" val="5653446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fld id="{74BFBC03-2730-42B6-B53E-C1490DEDB2BD}" type="datetimeFigureOut">
              <a:rPr lang="en-US"/>
              <a:pPr>
                <a:defRPr/>
              </a:pPr>
              <a:t>10/14/2014</a:t>
            </a:fld>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15A1028-67FD-4CF3-B540-F341B43B9EF5}" type="slidenum">
              <a:rPr lang="en-US"/>
              <a:pPr>
                <a:defRPr/>
              </a:pPr>
              <a:t>‹#›</a:t>
            </a:fld>
            <a:endParaRPr lang="en-US"/>
          </a:p>
        </p:txBody>
      </p:sp>
    </p:spTree>
    <p:extLst>
      <p:ext uri="{BB962C8B-B14F-4D97-AF65-F5344CB8AC3E}">
        <p14:creationId xmlns:p14="http://schemas.microsoft.com/office/powerpoint/2010/main" val="42677341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73DF5286-2196-4528-931E-AFC5ABF0B920}" type="datetimeFigureOut">
              <a:rPr lang="en-US"/>
              <a:pPr>
                <a:defRPr/>
              </a:pPr>
              <a:t>10/14/2014</a:t>
            </a:fld>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278BC2CD-067F-4F44-904C-A93F3BDAD59A}" type="slidenum">
              <a:rPr lang="en-US"/>
              <a:pPr>
                <a:defRPr/>
              </a:pPr>
              <a:t>‹#›</a:t>
            </a:fld>
            <a:endParaRPr lang="en-US"/>
          </a:p>
        </p:txBody>
      </p:sp>
    </p:spTree>
    <p:extLst>
      <p:ext uri="{BB962C8B-B14F-4D97-AF65-F5344CB8AC3E}">
        <p14:creationId xmlns:p14="http://schemas.microsoft.com/office/powerpoint/2010/main" val="38650733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C3CA08AE-8E4E-426D-9706-2245A5C65EE7}" type="datetimeFigureOut">
              <a:rPr lang="en-US"/>
              <a:pPr>
                <a:defRPr/>
              </a:pPr>
              <a:t>10/14/2014</a:t>
            </a:fld>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78025A1-27CE-446C-AB5F-523497B73747}" type="slidenum">
              <a:rPr lang="en-US"/>
              <a:pPr>
                <a:defRPr/>
              </a:pPr>
              <a:t>‹#›</a:t>
            </a:fld>
            <a:endParaRPr lang="en-US"/>
          </a:p>
        </p:txBody>
      </p:sp>
    </p:spTree>
    <p:extLst>
      <p:ext uri="{BB962C8B-B14F-4D97-AF65-F5344CB8AC3E}">
        <p14:creationId xmlns:p14="http://schemas.microsoft.com/office/powerpoint/2010/main" val="4340175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3230AE07-8A97-4659-A55A-ECE8F6BE643A}" type="datetimeFigureOut">
              <a:rPr lang="en-US"/>
              <a:pPr>
                <a:defRPr/>
              </a:pPr>
              <a:t>10/14/2014</a:t>
            </a:fld>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DEDE7A9-DBBC-4BFB-8BEB-410511216BFF}" type="slidenum">
              <a:rPr lang="en-US"/>
              <a:pPr>
                <a:defRPr/>
              </a:pPr>
              <a:t>‹#›</a:t>
            </a:fld>
            <a:endParaRPr lang="en-US"/>
          </a:p>
        </p:txBody>
      </p:sp>
    </p:spTree>
    <p:extLst>
      <p:ext uri="{BB962C8B-B14F-4D97-AF65-F5344CB8AC3E}">
        <p14:creationId xmlns:p14="http://schemas.microsoft.com/office/powerpoint/2010/main" val="6681031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355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2355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2355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2355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2355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auto">
                <a:spcBef>
                  <a:spcPts val="0"/>
                </a:spcBef>
                <a:spcAft>
                  <a:spcPts val="0"/>
                </a:spcAft>
                <a:defRPr/>
              </a:pPr>
              <a:endParaRPr lang="en-US">
                <a:latin typeface="+mn-lt"/>
              </a:endParaRPr>
            </a:p>
          </p:txBody>
        </p:sp>
        <p:sp>
          <p:nvSpPr>
            <p:cNvPr id="2356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auto">
                <a:spcBef>
                  <a:spcPts val="0"/>
                </a:spcBef>
                <a:spcAft>
                  <a:spcPts val="0"/>
                </a:spcAft>
                <a:defRPr/>
              </a:pPr>
              <a:endParaRPr lang="en-US">
                <a:latin typeface="+mn-lt"/>
              </a:endParaRPr>
            </a:p>
          </p:txBody>
        </p:sp>
        <p:sp>
          <p:nvSpPr>
            <p:cNvPr id="2356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auto">
                <a:spcBef>
                  <a:spcPts val="0"/>
                </a:spcBef>
                <a:spcAft>
                  <a:spcPts val="0"/>
                </a:spcAft>
                <a:defRPr/>
              </a:pPr>
              <a:endParaRPr lang="en-US">
                <a:latin typeface="+mn-lt"/>
              </a:endParaRPr>
            </a:p>
          </p:txBody>
        </p:sp>
      </p:grpSp>
      <p:sp>
        <p:nvSpPr>
          <p:cNvPr id="2356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3563"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6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a:effectLst>
                  <a:outerShdw blurRad="38100" dist="38100" dir="2700000" algn="tl">
                    <a:srgbClr val="010199"/>
                  </a:outerShdw>
                </a:effectLst>
                <a:latin typeface="+mn-lt"/>
              </a:defRPr>
            </a:lvl1pPr>
          </a:lstStyle>
          <a:p>
            <a:pPr>
              <a:defRPr/>
            </a:pPr>
            <a:fld id="{5C79AD26-EC3F-450F-B076-7F5C64F6D862}" type="datetimeFigureOut">
              <a:rPr lang="en-US"/>
              <a:pPr>
                <a:defRPr/>
              </a:pPr>
              <a:t>10/14/2014</a:t>
            </a:fld>
            <a:endParaRPr lang="en-US"/>
          </a:p>
        </p:txBody>
      </p:sp>
      <p:sp>
        <p:nvSpPr>
          <p:cNvPr id="2356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a:effectLst>
                  <a:outerShdw blurRad="38100" dist="38100" dir="2700000" algn="tl">
                    <a:srgbClr val="010199"/>
                  </a:outerShdw>
                </a:effectLst>
                <a:latin typeface="+mn-lt"/>
              </a:defRPr>
            </a:lvl1pPr>
          </a:lstStyle>
          <a:p>
            <a:pPr>
              <a:defRPr/>
            </a:pPr>
            <a:endParaRPr lang="en-US"/>
          </a:p>
        </p:txBody>
      </p:sp>
      <p:sp>
        <p:nvSpPr>
          <p:cNvPr id="2356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000">
                <a:effectLst>
                  <a:outerShdw blurRad="38100" dist="38100" dir="2700000" algn="tl">
                    <a:srgbClr val="010199"/>
                  </a:outerShdw>
                </a:effectLst>
                <a:latin typeface="+mn-lt"/>
              </a:defRPr>
            </a:lvl1pPr>
          </a:lstStyle>
          <a:p>
            <a:pPr>
              <a:defRPr/>
            </a:pPr>
            <a:fld id="{F80C4B45-9189-4B3E-AA9E-01FF5398510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11"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4.gif"/><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685800"/>
            <a:ext cx="9144000" cy="1555750"/>
          </a:xfrm>
        </p:spPr>
        <p:txBody>
          <a:bodyPr/>
          <a:lstStyle/>
          <a:p>
            <a:pPr eaLnBrk="1" hangingPunct="1">
              <a:defRPr/>
            </a:pPr>
            <a:r>
              <a:rPr lang="en-US" b="1" i="1" dirty="0" smtClean="0">
                <a:solidFill>
                  <a:srgbClr val="FFFF00"/>
                </a:solidFill>
                <a:effectLst/>
              </a:rPr>
              <a:t>The GOES-R Satellite:</a:t>
            </a:r>
            <a:br>
              <a:rPr lang="en-US" b="1" i="1" dirty="0" smtClean="0">
                <a:solidFill>
                  <a:srgbClr val="FFFF00"/>
                </a:solidFill>
                <a:effectLst/>
              </a:rPr>
            </a:br>
            <a:r>
              <a:rPr lang="en-US" sz="3600" b="1" i="1" dirty="0" smtClean="0">
                <a:solidFill>
                  <a:srgbClr val="FFFF00"/>
                </a:solidFill>
                <a:effectLst/>
              </a:rPr>
              <a:t>A New Eye in the Sky</a:t>
            </a:r>
            <a:endParaRPr lang="en-US" sz="3600" b="1" i="1" dirty="0">
              <a:solidFill>
                <a:srgbClr val="FFFF00"/>
              </a:solidFill>
              <a:effectLst/>
            </a:endParaRPr>
          </a:p>
        </p:txBody>
      </p:sp>
      <p:pic>
        <p:nvPicPr>
          <p:cNvPr id="3079" name="Picture 7" descr="Image: GOES N-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803384"/>
            <a:ext cx="2433902" cy="304496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goes-r.gov"/>
          <p:cNvPicPr>
            <a:picLocks noChangeAspect="1" noChangeArrowheads="1"/>
          </p:cNvPicPr>
          <p:nvPr/>
        </p:nvPicPr>
        <p:blipFill rotWithShape="1">
          <a:blip r:embed="rId3">
            <a:extLst>
              <a:ext uri="{28A0092B-C50C-407E-A947-70E740481C1C}">
                <a14:useLocalDpi xmlns:a14="http://schemas.microsoft.com/office/drawing/2010/main" val="0"/>
              </a:ext>
            </a:extLst>
          </a:blip>
          <a:srcRect r="32686"/>
          <a:stretch/>
        </p:blipFill>
        <p:spPr bwMode="auto">
          <a:xfrm>
            <a:off x="547577" y="2514600"/>
            <a:ext cx="4014492" cy="20097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ox-s-file1\Docs\eleanor.vallier-talb\My Documents\Photos-GIFs\NOAAlog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059" y="4800599"/>
            <a:ext cx="1219200" cy="1185949"/>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Box-s-file1\Docs\eleanor.vallier-talb\My Documents\Photos-GIFs\NASA_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800600"/>
            <a:ext cx="1417983" cy="1185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19792" r="14844" b="8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19792" r="14063" b="72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l="11719" t="18750" r="14844" b="62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2"/>
          <p:cNvSpPr txBox="1">
            <a:spLocks noChangeArrowheads="1"/>
          </p:cNvSpPr>
          <p:nvPr/>
        </p:nvSpPr>
        <p:spPr bwMode="auto">
          <a:xfrm>
            <a:off x="8458200" y="6172200"/>
            <a:ext cx="304800" cy="369888"/>
          </a:xfrm>
          <a:prstGeom prst="rect">
            <a:avLst/>
          </a:prstGeom>
          <a:solidFill>
            <a:srgbClr val="2222F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19792" r="14844" b="72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p:cNvSpPr txBox="1">
            <a:spLocks noChangeArrowheads="1"/>
          </p:cNvSpPr>
          <p:nvPr/>
        </p:nvSpPr>
        <p:spPr bwMode="auto">
          <a:xfrm>
            <a:off x="8458200" y="6172200"/>
            <a:ext cx="304800" cy="369888"/>
          </a:xfrm>
          <a:prstGeom prst="rect">
            <a:avLst/>
          </a:prstGeom>
          <a:solidFill>
            <a:srgbClr val="2222F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ABI fog detection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61" y="2209800"/>
            <a:ext cx="8466663" cy="2895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277813"/>
            <a:ext cx="9144000" cy="941387"/>
          </a:xfrm>
        </p:spPr>
        <p:txBody>
          <a:bodyPr/>
          <a:lstStyle/>
          <a:p>
            <a:r>
              <a:rPr lang="en-US" sz="4000" b="1" i="1" dirty="0" smtClean="0">
                <a:solidFill>
                  <a:srgbClr val="FFFF00"/>
                </a:solidFill>
                <a:effectLst/>
              </a:rPr>
              <a:t>Progression of GOES Fog Products</a:t>
            </a:r>
            <a:endParaRPr lang="en-US" sz="4000" b="1" i="1" dirty="0">
              <a:solidFill>
                <a:srgbClr val="FFFF00"/>
              </a:solidFill>
              <a:effectLst/>
            </a:endParaRPr>
          </a:p>
        </p:txBody>
      </p:sp>
      <p:sp>
        <p:nvSpPr>
          <p:cNvPr id="4" name="TextBox 3"/>
          <p:cNvSpPr txBox="1"/>
          <p:nvPr/>
        </p:nvSpPr>
        <p:spPr>
          <a:xfrm>
            <a:off x="719470" y="1447799"/>
            <a:ext cx="1905000" cy="646331"/>
          </a:xfrm>
          <a:prstGeom prst="rect">
            <a:avLst/>
          </a:prstGeom>
          <a:noFill/>
        </p:spPr>
        <p:txBody>
          <a:bodyPr wrap="square" rtlCol="0">
            <a:spAutoFit/>
          </a:bodyPr>
          <a:lstStyle/>
          <a:p>
            <a:pPr algn="ctr"/>
            <a:r>
              <a:rPr lang="en-US" dirty="0" smtClean="0"/>
              <a:t>Heritage GOES </a:t>
            </a:r>
          </a:p>
          <a:p>
            <a:pPr algn="ctr"/>
            <a:r>
              <a:rPr lang="en-US" dirty="0" smtClean="0"/>
              <a:t>Fog Detection</a:t>
            </a:r>
            <a:endParaRPr lang="en-US" dirty="0"/>
          </a:p>
        </p:txBody>
      </p:sp>
      <p:sp>
        <p:nvSpPr>
          <p:cNvPr id="6" name="TextBox 5"/>
          <p:cNvSpPr txBox="1"/>
          <p:nvPr/>
        </p:nvSpPr>
        <p:spPr>
          <a:xfrm>
            <a:off x="3044255" y="1470835"/>
            <a:ext cx="3048000" cy="646331"/>
          </a:xfrm>
          <a:prstGeom prst="rect">
            <a:avLst/>
          </a:prstGeom>
          <a:noFill/>
        </p:spPr>
        <p:txBody>
          <a:bodyPr wrap="square" rtlCol="0">
            <a:spAutoFit/>
          </a:bodyPr>
          <a:lstStyle/>
          <a:p>
            <a:pPr algn="ctr"/>
            <a:r>
              <a:rPr lang="en-US" dirty="0" smtClean="0"/>
              <a:t>GOES-R Algorithm </a:t>
            </a:r>
          </a:p>
          <a:p>
            <a:pPr algn="ctr"/>
            <a:r>
              <a:rPr lang="en-US" dirty="0"/>
              <a:t>a</a:t>
            </a:r>
            <a:r>
              <a:rPr lang="en-US" dirty="0" smtClean="0"/>
              <a:t>pplied to current GOES</a:t>
            </a:r>
          </a:p>
        </p:txBody>
      </p:sp>
      <p:sp>
        <p:nvSpPr>
          <p:cNvPr id="7" name="TextBox 6"/>
          <p:cNvSpPr txBox="1"/>
          <p:nvPr/>
        </p:nvSpPr>
        <p:spPr>
          <a:xfrm>
            <a:off x="5943600" y="1470835"/>
            <a:ext cx="3048000" cy="646331"/>
          </a:xfrm>
          <a:prstGeom prst="rect">
            <a:avLst/>
          </a:prstGeom>
          <a:noFill/>
        </p:spPr>
        <p:txBody>
          <a:bodyPr wrap="square" rtlCol="0">
            <a:spAutoFit/>
          </a:bodyPr>
          <a:lstStyle/>
          <a:p>
            <a:pPr algn="ctr"/>
            <a:r>
              <a:rPr lang="en-US" dirty="0" smtClean="0"/>
              <a:t>GOES-R Algorithm Applied</a:t>
            </a:r>
          </a:p>
          <a:p>
            <a:pPr algn="ctr"/>
            <a:r>
              <a:rPr lang="en-US" dirty="0"/>
              <a:t>t</a:t>
            </a:r>
            <a:r>
              <a:rPr lang="en-US" dirty="0" smtClean="0"/>
              <a:t>o GOES-R **</a:t>
            </a:r>
          </a:p>
        </p:txBody>
      </p:sp>
      <p:sp>
        <p:nvSpPr>
          <p:cNvPr id="2" name="TextBox 1"/>
          <p:cNvSpPr txBox="1"/>
          <p:nvPr/>
        </p:nvSpPr>
        <p:spPr>
          <a:xfrm>
            <a:off x="5964168" y="5257800"/>
            <a:ext cx="3027432" cy="923330"/>
          </a:xfrm>
          <a:prstGeom prst="rect">
            <a:avLst/>
          </a:prstGeom>
          <a:noFill/>
        </p:spPr>
        <p:txBody>
          <a:bodyPr wrap="none" rtlCol="0">
            <a:spAutoFit/>
          </a:bodyPr>
          <a:lstStyle/>
          <a:p>
            <a:r>
              <a:rPr lang="en-US" dirty="0" smtClean="0"/>
              <a:t>**  Using data from TERRA,</a:t>
            </a:r>
          </a:p>
          <a:p>
            <a:r>
              <a:rPr lang="en-US" dirty="0" smtClean="0"/>
              <a:t>AQUA and GOES, part of </a:t>
            </a:r>
          </a:p>
          <a:p>
            <a:r>
              <a:rPr lang="en-US" dirty="0" smtClean="0"/>
              <a:t>GOES-R Proving Ground</a:t>
            </a:r>
            <a:endParaRPr lang="en-US" dirty="0"/>
          </a:p>
        </p:txBody>
      </p:sp>
    </p:spTree>
    <p:extLst>
      <p:ext uri="{BB962C8B-B14F-4D97-AF65-F5344CB8AC3E}">
        <p14:creationId xmlns:p14="http://schemas.microsoft.com/office/powerpoint/2010/main" val="244803324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BI Technical Summary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671597" cy="6356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pPr>
              <a:defRPr/>
            </a:pPr>
            <a:r>
              <a:rPr lang="en-US" b="1" i="1" dirty="0" smtClean="0">
                <a:solidFill>
                  <a:srgbClr val="FFFF00"/>
                </a:solidFill>
                <a:effectLst/>
              </a:rPr>
              <a:t>GOES-R Products</a:t>
            </a:r>
            <a:endParaRPr lang="en-US" b="1" i="1" dirty="0">
              <a:solidFill>
                <a:srgbClr val="FFFF00"/>
              </a:solidFill>
              <a:effectLst/>
            </a:endParaRPr>
          </a:p>
        </p:txBody>
      </p:sp>
      <p:sp>
        <p:nvSpPr>
          <p:cNvPr id="3" name="Text Placeholder 2"/>
          <p:cNvSpPr>
            <a:spLocks noGrp="1"/>
          </p:cNvSpPr>
          <p:nvPr>
            <p:ph type="body" idx="1"/>
          </p:nvPr>
        </p:nvSpPr>
        <p:spPr>
          <a:xfrm>
            <a:off x="457200" y="1371600"/>
            <a:ext cx="4040188" cy="487363"/>
          </a:xfrm>
        </p:spPr>
        <p:txBody>
          <a:bodyPr/>
          <a:lstStyle/>
          <a:p>
            <a:pPr algn="ctr">
              <a:defRPr/>
            </a:pPr>
            <a:r>
              <a:rPr lang="en-US" i="1" dirty="0" smtClean="0">
                <a:solidFill>
                  <a:srgbClr val="FFFF00"/>
                </a:solidFill>
                <a:effectLst/>
              </a:rPr>
              <a:t>Sample Baseline Products</a:t>
            </a:r>
            <a:endParaRPr lang="en-US" i="1" dirty="0">
              <a:solidFill>
                <a:srgbClr val="FFFF00"/>
              </a:solidFill>
              <a:effectLst/>
            </a:endParaRPr>
          </a:p>
        </p:txBody>
      </p:sp>
      <p:sp>
        <p:nvSpPr>
          <p:cNvPr id="4" name="Content Placeholder 3"/>
          <p:cNvSpPr>
            <a:spLocks noGrp="1"/>
          </p:cNvSpPr>
          <p:nvPr>
            <p:ph sz="half" idx="2"/>
          </p:nvPr>
        </p:nvSpPr>
        <p:spPr>
          <a:xfrm>
            <a:off x="457200" y="2057400"/>
            <a:ext cx="4040188" cy="4343400"/>
          </a:xfrm>
        </p:spPr>
        <p:txBody>
          <a:bodyPr/>
          <a:lstStyle/>
          <a:p>
            <a:pPr>
              <a:defRPr/>
            </a:pPr>
            <a:r>
              <a:rPr lang="en-US" sz="2200" dirty="0" smtClean="0"/>
              <a:t>Aerosols</a:t>
            </a:r>
          </a:p>
          <a:p>
            <a:pPr>
              <a:defRPr/>
            </a:pPr>
            <a:r>
              <a:rPr lang="en-US" sz="2200" dirty="0" smtClean="0"/>
              <a:t>Clouds and Moisture Imagery</a:t>
            </a:r>
          </a:p>
          <a:p>
            <a:pPr>
              <a:defRPr/>
            </a:pPr>
            <a:r>
              <a:rPr lang="en-US" sz="2200" dirty="0" smtClean="0"/>
              <a:t>Fire Detection &amp; Characterization (FDC)</a:t>
            </a:r>
          </a:p>
          <a:p>
            <a:pPr>
              <a:defRPr/>
            </a:pPr>
            <a:r>
              <a:rPr lang="en-US" sz="2200" dirty="0" smtClean="0"/>
              <a:t>Hurricane Intensity Estimation</a:t>
            </a:r>
          </a:p>
          <a:p>
            <a:pPr>
              <a:defRPr/>
            </a:pPr>
            <a:r>
              <a:rPr lang="en-US" sz="2200" dirty="0" smtClean="0"/>
              <a:t>Hydrology</a:t>
            </a:r>
          </a:p>
          <a:p>
            <a:pPr>
              <a:defRPr/>
            </a:pPr>
            <a:r>
              <a:rPr lang="en-US" sz="2200" dirty="0" smtClean="0"/>
              <a:t>Snow Cover</a:t>
            </a:r>
          </a:p>
          <a:p>
            <a:pPr>
              <a:defRPr/>
            </a:pPr>
            <a:r>
              <a:rPr lang="en-US" sz="2200" dirty="0" smtClean="0"/>
              <a:t>Volcanic Ash: Detection &amp; Height</a:t>
            </a:r>
          </a:p>
        </p:txBody>
      </p:sp>
      <p:sp>
        <p:nvSpPr>
          <p:cNvPr id="5" name="Text Placeholder 4"/>
          <p:cNvSpPr>
            <a:spLocks noGrp="1"/>
          </p:cNvSpPr>
          <p:nvPr>
            <p:ph type="body" sz="quarter" idx="3"/>
          </p:nvPr>
        </p:nvSpPr>
        <p:spPr>
          <a:xfrm>
            <a:off x="4495800" y="1371600"/>
            <a:ext cx="4419600" cy="487363"/>
          </a:xfrm>
        </p:spPr>
        <p:txBody>
          <a:bodyPr/>
          <a:lstStyle/>
          <a:p>
            <a:pPr algn="ctr">
              <a:defRPr/>
            </a:pPr>
            <a:r>
              <a:rPr lang="en-US" i="1" dirty="0" smtClean="0">
                <a:solidFill>
                  <a:srgbClr val="FFFF00"/>
                </a:solidFill>
                <a:effectLst/>
              </a:rPr>
              <a:t>Future Capability Products</a:t>
            </a:r>
            <a:endParaRPr lang="en-US" i="1" dirty="0">
              <a:solidFill>
                <a:srgbClr val="FFFF00"/>
              </a:solidFill>
              <a:effectLst/>
            </a:endParaRPr>
          </a:p>
        </p:txBody>
      </p:sp>
      <p:sp>
        <p:nvSpPr>
          <p:cNvPr id="6" name="Content Placeholder 5"/>
          <p:cNvSpPr>
            <a:spLocks noGrp="1"/>
          </p:cNvSpPr>
          <p:nvPr>
            <p:ph sz="quarter" idx="4"/>
          </p:nvPr>
        </p:nvSpPr>
        <p:spPr>
          <a:xfrm>
            <a:off x="4648200" y="2057400"/>
            <a:ext cx="4041775" cy="3429000"/>
          </a:xfrm>
        </p:spPr>
        <p:txBody>
          <a:bodyPr/>
          <a:lstStyle/>
          <a:p>
            <a:pPr>
              <a:defRPr/>
            </a:pPr>
            <a:r>
              <a:rPr lang="en-US" dirty="0" smtClean="0"/>
              <a:t>Aircraft Icing Threat</a:t>
            </a:r>
          </a:p>
          <a:p>
            <a:pPr>
              <a:defRPr/>
            </a:pPr>
            <a:r>
              <a:rPr lang="en-US" dirty="0" smtClean="0"/>
              <a:t>Enhanced-V &amp; Overshooting Top Estimation</a:t>
            </a:r>
          </a:p>
          <a:p>
            <a:pPr>
              <a:defRPr/>
            </a:pPr>
            <a:r>
              <a:rPr lang="en-US" dirty="0" smtClean="0"/>
              <a:t>Flood/Standing Water</a:t>
            </a:r>
          </a:p>
          <a:p>
            <a:pPr>
              <a:defRPr/>
            </a:pPr>
            <a:r>
              <a:rPr lang="en-US" dirty="0" smtClean="0"/>
              <a:t>Fog/Low Cloud Detection</a:t>
            </a:r>
          </a:p>
          <a:p>
            <a:pPr>
              <a:defRPr/>
            </a:pPr>
            <a:r>
              <a:rPr lang="en-US" dirty="0" smtClean="0"/>
              <a:t>Turbulence</a:t>
            </a:r>
          </a:p>
          <a:p>
            <a:pPr>
              <a:defRPr/>
            </a:pPr>
            <a:r>
              <a:rPr lang="en-US" dirty="0" smtClean="0"/>
              <a:t>Visibility</a:t>
            </a:r>
            <a:endParaRPr lang="en-US" dirty="0"/>
          </a:p>
        </p:txBody>
      </p:sp>
      <p:sp>
        <p:nvSpPr>
          <p:cNvPr id="7" name="TextBox 6"/>
          <p:cNvSpPr txBox="1"/>
          <p:nvPr/>
        </p:nvSpPr>
        <p:spPr>
          <a:xfrm>
            <a:off x="4572000" y="5638800"/>
            <a:ext cx="4191000" cy="708025"/>
          </a:xfrm>
          <a:prstGeom prst="rect">
            <a:avLst/>
          </a:prstGeom>
          <a:noFill/>
        </p:spPr>
        <p:txBody>
          <a:bodyPr>
            <a:spAutoFit/>
          </a:bodyPr>
          <a:lstStyle/>
          <a:p>
            <a:pPr algn="ctr">
              <a:defRPr/>
            </a:pPr>
            <a:r>
              <a:rPr lang="en-US" sz="2000" b="1" dirty="0">
                <a:solidFill>
                  <a:srgbClr val="FFFF00"/>
                </a:solidFill>
                <a:effectLst>
                  <a:outerShdw blurRad="38100" dist="38100" dir="2700000" algn="tl">
                    <a:srgbClr val="000000">
                      <a:alpha val="43137"/>
                    </a:srgbClr>
                  </a:outerShdw>
                </a:effectLst>
              </a:rPr>
              <a:t>http://www.goes-r.gov/products/ list.html</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val="0"/>
              </a:ext>
            </a:extLst>
          </a:blip>
          <a:srcRect l="14844" t="20833" r="17188" b="16667"/>
          <a:stretch>
            <a:fillRect/>
          </a:stretch>
        </p:blipFill>
        <p:spPr bwMode="auto">
          <a:xfrm>
            <a:off x="200025" y="152400"/>
            <a:ext cx="87915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381000" y="1981200"/>
            <a:ext cx="4800600" cy="685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 name="TextBox 2"/>
          <p:cNvSpPr txBox="1"/>
          <p:nvPr/>
        </p:nvSpPr>
        <p:spPr>
          <a:xfrm>
            <a:off x="4876800" y="4267200"/>
            <a:ext cx="3810000" cy="2308324"/>
          </a:xfrm>
          <a:prstGeom prst="rect">
            <a:avLst/>
          </a:prstGeom>
          <a:solidFill>
            <a:schemeClr val="tx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37" t="38917" r="44375" b="34157"/>
          <a:stretch/>
        </p:blipFill>
        <p:spPr bwMode="auto">
          <a:xfrm>
            <a:off x="5300450" y="4267201"/>
            <a:ext cx="3386350" cy="223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375" r="37573" b="9521"/>
          <a:stretch/>
        </p:blipFill>
        <p:spPr bwMode="auto">
          <a:xfrm>
            <a:off x="1447799" y="133454"/>
            <a:ext cx="6323335" cy="657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533400"/>
            <a:ext cx="2433102" cy="369332"/>
          </a:xfrm>
          <a:prstGeom prst="rect">
            <a:avLst/>
          </a:prstGeom>
          <a:solidFill>
            <a:schemeClr val="tx1"/>
          </a:solidFill>
        </p:spPr>
        <p:txBody>
          <a:bodyPr wrap="none" rtlCol="0">
            <a:spAutoFit/>
          </a:bodyPr>
          <a:lstStyle/>
          <a:p>
            <a:r>
              <a:rPr lang="en-US" b="1" i="1" dirty="0" smtClean="0">
                <a:solidFill>
                  <a:schemeClr val="bg1"/>
                </a:solidFill>
              </a:rPr>
              <a:t>www.swpc.noaa.gov</a:t>
            </a:r>
            <a:endParaRPr lang="en-US" b="1" i="1" dirty="0">
              <a:solidFill>
                <a:schemeClr val="bg1"/>
              </a:solidFill>
            </a:endParaRPr>
          </a:p>
        </p:txBody>
      </p:sp>
    </p:spTree>
    <p:extLst>
      <p:ext uri="{BB962C8B-B14F-4D97-AF65-F5344CB8AC3E}">
        <p14:creationId xmlns:p14="http://schemas.microsoft.com/office/powerpoint/2010/main" val="116611471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9144000" cy="761999"/>
          </a:xfrm>
        </p:spPr>
        <p:txBody>
          <a:bodyPr/>
          <a:lstStyle/>
          <a:p>
            <a:pPr>
              <a:defRPr/>
            </a:pPr>
            <a:r>
              <a:rPr lang="en-US" b="1" i="1" dirty="0" smtClean="0">
                <a:solidFill>
                  <a:srgbClr val="FFFF00"/>
                </a:solidFill>
                <a:effectLst/>
              </a:rPr>
              <a:t>GOES-R Space Weather</a:t>
            </a:r>
            <a:endParaRPr lang="en-US" b="1" i="1" dirty="0">
              <a:solidFill>
                <a:srgbClr val="FFFF00"/>
              </a:solidFill>
              <a:effectLst/>
            </a:endParaRPr>
          </a:p>
        </p:txBody>
      </p:sp>
      <p:sp>
        <p:nvSpPr>
          <p:cNvPr id="3" name="Content Placeholder 2"/>
          <p:cNvSpPr>
            <a:spLocks noGrp="1"/>
          </p:cNvSpPr>
          <p:nvPr>
            <p:ph idx="1"/>
          </p:nvPr>
        </p:nvSpPr>
        <p:spPr>
          <a:xfrm>
            <a:off x="304800" y="990600"/>
            <a:ext cx="7200900" cy="609600"/>
          </a:xfrm>
        </p:spPr>
        <p:txBody>
          <a:bodyPr/>
          <a:lstStyle/>
          <a:p>
            <a:pPr>
              <a:defRPr/>
            </a:pPr>
            <a:r>
              <a:rPr lang="en-US" sz="2800" dirty="0" smtClean="0">
                <a:effectLst/>
              </a:rPr>
              <a:t>Space Environment In-Situ Suite (SEISS)</a:t>
            </a:r>
          </a:p>
        </p:txBody>
      </p:sp>
      <p:pic>
        <p:nvPicPr>
          <p:cNvPr id="1026" name="Picture 2" descr="http://www.goes-r.gov/spacesegment/images/sEISS_space_weat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209800"/>
            <a:ext cx="3886200" cy="3641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126" y="1504760"/>
            <a:ext cx="5227674" cy="5078313"/>
          </a:xfrm>
          <a:prstGeom prst="rect">
            <a:avLst/>
          </a:prstGeom>
          <a:noFill/>
        </p:spPr>
        <p:txBody>
          <a:bodyPr wrap="square" rtlCol="0">
            <a:spAutoFit/>
          </a:bodyPr>
          <a:lstStyle/>
          <a:p>
            <a:pPr marL="800100" lvl="1" indent="-342900">
              <a:buFont typeface="Arial" panose="020B0604020202020204" pitchFamily="34" charset="0"/>
              <a:buChar char="•"/>
              <a:defRPr/>
            </a:pPr>
            <a:r>
              <a:rPr lang="en-US" sz="2200" dirty="0"/>
              <a:t>Ensemble of </a:t>
            </a:r>
            <a:r>
              <a:rPr lang="en-US" sz="2200" dirty="0" smtClean="0"/>
              <a:t>electron, proton and </a:t>
            </a:r>
          </a:p>
          <a:p>
            <a:pPr lvl="1">
              <a:defRPr/>
            </a:pPr>
            <a:r>
              <a:rPr lang="en-US" sz="2200" dirty="0"/>
              <a:t> </a:t>
            </a:r>
            <a:r>
              <a:rPr lang="en-US" sz="2200" dirty="0" smtClean="0"/>
              <a:t>   heavy </a:t>
            </a:r>
            <a:r>
              <a:rPr lang="en-US" sz="2200" dirty="0"/>
              <a:t>ion detection </a:t>
            </a:r>
            <a:r>
              <a:rPr lang="en-US" sz="2200" dirty="0" smtClean="0"/>
              <a:t>sensors</a:t>
            </a:r>
          </a:p>
          <a:p>
            <a:pPr marL="800100" lvl="1" indent="-342900">
              <a:buFont typeface="Arial" panose="020B0604020202020204" pitchFamily="34" charset="0"/>
              <a:buChar char="•"/>
              <a:defRPr/>
            </a:pPr>
            <a:r>
              <a:rPr lang="en-US" sz="2200" dirty="0" smtClean="0"/>
              <a:t>Critical information to assess</a:t>
            </a:r>
          </a:p>
          <a:p>
            <a:pPr lvl="1">
              <a:defRPr/>
            </a:pPr>
            <a:r>
              <a:rPr lang="en-US" sz="2200" dirty="0"/>
              <a:t> </a:t>
            </a:r>
            <a:r>
              <a:rPr lang="en-US" sz="2200" dirty="0" smtClean="0"/>
              <a:t>   electrostatic discharge risk &amp;</a:t>
            </a:r>
          </a:p>
          <a:p>
            <a:pPr lvl="1">
              <a:defRPr/>
            </a:pPr>
            <a:r>
              <a:rPr lang="en-US" sz="2200" dirty="0"/>
              <a:t> </a:t>
            </a:r>
            <a:r>
              <a:rPr lang="en-US" sz="2200" dirty="0" smtClean="0"/>
              <a:t>   radiation hazard to astronauts</a:t>
            </a:r>
          </a:p>
          <a:p>
            <a:pPr lvl="1">
              <a:defRPr/>
            </a:pPr>
            <a:r>
              <a:rPr lang="en-US" sz="2200" dirty="0" smtClean="0"/>
              <a:t>    and satellites</a:t>
            </a:r>
          </a:p>
          <a:p>
            <a:pPr marL="800100" lvl="1" indent="-342900">
              <a:buFont typeface="Arial" panose="020B0604020202020204" pitchFamily="34" charset="0"/>
              <a:buChar char="•"/>
              <a:defRPr/>
            </a:pPr>
            <a:r>
              <a:rPr lang="en-US" sz="2200" dirty="0" smtClean="0"/>
              <a:t>Warn of high flux events, </a:t>
            </a:r>
          </a:p>
          <a:p>
            <a:pPr lvl="1">
              <a:defRPr/>
            </a:pPr>
            <a:r>
              <a:rPr lang="en-US" sz="2200" dirty="0"/>
              <a:t> </a:t>
            </a:r>
            <a:r>
              <a:rPr lang="en-US" sz="2200" dirty="0" smtClean="0"/>
              <a:t>   mitigate any damage to radio</a:t>
            </a:r>
          </a:p>
          <a:p>
            <a:pPr lvl="1">
              <a:defRPr/>
            </a:pPr>
            <a:r>
              <a:rPr lang="en-US" sz="2200" dirty="0"/>
              <a:t> </a:t>
            </a:r>
            <a:r>
              <a:rPr lang="en-US" sz="2200" dirty="0" smtClean="0"/>
              <a:t>   communication</a:t>
            </a:r>
            <a:endParaRPr lang="en-US" sz="2200" dirty="0"/>
          </a:p>
          <a:p>
            <a:pPr marL="800100" lvl="1" indent="-342900">
              <a:buFont typeface="Arial" panose="020B0604020202020204" pitchFamily="34" charset="0"/>
              <a:buChar char="•"/>
              <a:defRPr/>
            </a:pPr>
            <a:r>
              <a:rPr lang="en-US" sz="2200" dirty="0" smtClean="0"/>
              <a:t>Data will drive solar radiation</a:t>
            </a:r>
          </a:p>
          <a:p>
            <a:pPr lvl="1">
              <a:defRPr/>
            </a:pPr>
            <a:r>
              <a:rPr lang="en-US" sz="2200" dirty="0"/>
              <a:t> </a:t>
            </a:r>
            <a:r>
              <a:rPr lang="en-US" sz="2200" dirty="0" smtClean="0"/>
              <a:t>   storm portion of NOAA Space</a:t>
            </a:r>
          </a:p>
          <a:p>
            <a:pPr lvl="1">
              <a:defRPr/>
            </a:pPr>
            <a:r>
              <a:rPr lang="en-US" sz="2200" dirty="0"/>
              <a:t> </a:t>
            </a:r>
            <a:r>
              <a:rPr lang="en-US" sz="2200" dirty="0" smtClean="0"/>
              <a:t>   Weather Scales </a:t>
            </a:r>
          </a:p>
          <a:p>
            <a:pPr marL="1257300" lvl="2" indent="-342900">
              <a:buFont typeface="Arial" panose="020B0604020202020204" pitchFamily="34" charset="0"/>
              <a:buChar char="•"/>
              <a:defRPr/>
            </a:pPr>
            <a:r>
              <a:rPr lang="en-US" sz="2000" dirty="0" smtClean="0"/>
              <a:t>Geomagnetic storms</a:t>
            </a:r>
          </a:p>
          <a:p>
            <a:pPr marL="1257300" lvl="2" indent="-342900">
              <a:buFont typeface="Arial" panose="020B0604020202020204" pitchFamily="34" charset="0"/>
              <a:buChar char="•"/>
              <a:defRPr/>
            </a:pPr>
            <a:r>
              <a:rPr lang="en-US" sz="2000" dirty="0" smtClean="0"/>
              <a:t>Solar Radiation storms</a:t>
            </a:r>
          </a:p>
          <a:p>
            <a:pPr marL="1257300" lvl="2" indent="-342900">
              <a:buFont typeface="Arial" panose="020B0604020202020204" pitchFamily="34" charset="0"/>
              <a:buChar char="•"/>
              <a:defRPr/>
            </a:pPr>
            <a:r>
              <a:rPr lang="en-US" sz="2000" dirty="0" smtClean="0"/>
              <a:t>Radio Blackouts    </a:t>
            </a:r>
            <a:endParaRPr lang="en-US" sz="2000" dirty="0"/>
          </a:p>
        </p:txBody>
      </p:sp>
      <p:sp>
        <p:nvSpPr>
          <p:cNvPr id="6" name="TextBox 5"/>
          <p:cNvSpPr txBox="1"/>
          <p:nvPr/>
        </p:nvSpPr>
        <p:spPr>
          <a:xfrm>
            <a:off x="4431684" y="6014484"/>
            <a:ext cx="4712316" cy="430887"/>
          </a:xfrm>
          <a:prstGeom prst="rect">
            <a:avLst/>
          </a:prstGeom>
          <a:noFill/>
        </p:spPr>
        <p:txBody>
          <a:bodyPr wrap="none" rtlCol="0">
            <a:spAutoFit/>
          </a:bodyPr>
          <a:lstStyle/>
          <a:p>
            <a:pPr algn="ctr"/>
            <a:r>
              <a:rPr lang="en-US" sz="2200" b="1" dirty="0" smtClean="0">
                <a:solidFill>
                  <a:srgbClr val="FFFF00"/>
                </a:solidFill>
              </a:rPr>
              <a:t>www.swpc.noaa.gov/NOAAscales</a:t>
            </a:r>
            <a:endParaRPr lang="en-US" sz="2200" b="1"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39825"/>
          </a:xfrm>
        </p:spPr>
        <p:txBody>
          <a:bodyPr/>
          <a:lstStyle/>
          <a:p>
            <a:pPr eaLnBrk="1" hangingPunct="1">
              <a:defRPr/>
            </a:pPr>
            <a:r>
              <a:rPr lang="en-US" b="1" i="1" dirty="0" smtClean="0">
                <a:solidFill>
                  <a:srgbClr val="FFFF00"/>
                </a:solidFill>
                <a:effectLst/>
              </a:rPr>
              <a:t>GOES Satellite “R” series</a:t>
            </a:r>
            <a:endParaRPr lang="en-US" b="1" i="1" dirty="0">
              <a:solidFill>
                <a:srgbClr val="FFFF00"/>
              </a:solidFill>
              <a:effectLst/>
            </a:endParaRPr>
          </a:p>
        </p:txBody>
      </p:sp>
      <p:sp>
        <p:nvSpPr>
          <p:cNvPr id="3" name="Content Placeholder 2"/>
          <p:cNvSpPr>
            <a:spLocks noGrp="1"/>
          </p:cNvSpPr>
          <p:nvPr>
            <p:ph idx="1"/>
          </p:nvPr>
        </p:nvSpPr>
        <p:spPr>
          <a:xfrm>
            <a:off x="533400" y="1295400"/>
            <a:ext cx="8229600" cy="5257800"/>
          </a:xfrm>
        </p:spPr>
        <p:txBody>
          <a:bodyPr/>
          <a:lstStyle/>
          <a:p>
            <a:pPr eaLnBrk="1" hangingPunct="1">
              <a:defRPr/>
            </a:pPr>
            <a:r>
              <a:rPr lang="en-US" dirty="0" smtClean="0">
                <a:effectLst/>
              </a:rPr>
              <a:t>Under development since late 1990s</a:t>
            </a:r>
          </a:p>
          <a:p>
            <a:pPr eaLnBrk="1" hangingPunct="1">
              <a:defRPr/>
            </a:pPr>
            <a:r>
              <a:rPr lang="en-US" dirty="0" smtClean="0">
                <a:effectLst/>
              </a:rPr>
              <a:t>Next in progression of GOES satellite series</a:t>
            </a:r>
          </a:p>
          <a:p>
            <a:pPr lvl="1" eaLnBrk="1" hangingPunct="1">
              <a:defRPr/>
            </a:pPr>
            <a:r>
              <a:rPr lang="en-US" dirty="0" smtClean="0">
                <a:effectLst/>
              </a:rPr>
              <a:t>Replacing the GOES N/O/P (13/14/15) satellites as they end their scheduled orbital lifespan</a:t>
            </a:r>
          </a:p>
          <a:p>
            <a:pPr eaLnBrk="1" hangingPunct="1">
              <a:defRPr/>
            </a:pPr>
            <a:r>
              <a:rPr lang="en-US" b="1" i="1" dirty="0" smtClean="0">
                <a:effectLst/>
              </a:rPr>
              <a:t>ENORMOUS</a:t>
            </a:r>
            <a:r>
              <a:rPr lang="en-US" dirty="0" smtClean="0">
                <a:effectLst/>
              </a:rPr>
              <a:t> increase of data</a:t>
            </a:r>
          </a:p>
          <a:p>
            <a:pPr lvl="1" eaLnBrk="1" hangingPunct="1">
              <a:defRPr/>
            </a:pPr>
            <a:r>
              <a:rPr lang="en-US" dirty="0" smtClean="0">
                <a:effectLst/>
              </a:rPr>
              <a:t>Improvements in spatial, spectral, temporal and radiometric resolution of products</a:t>
            </a:r>
          </a:p>
          <a:p>
            <a:pPr eaLnBrk="1" hangingPunct="1">
              <a:defRPr/>
            </a:pPr>
            <a:r>
              <a:rPr lang="en-US" dirty="0" smtClean="0">
                <a:effectLst/>
              </a:rPr>
              <a:t>New technology for new products</a:t>
            </a:r>
            <a:endParaRPr lang="en-US" dirty="0">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9144000" cy="761999"/>
          </a:xfrm>
        </p:spPr>
        <p:txBody>
          <a:bodyPr/>
          <a:lstStyle/>
          <a:p>
            <a:r>
              <a:rPr lang="en-US" b="1" i="1" dirty="0">
                <a:solidFill>
                  <a:srgbClr val="FFFF00"/>
                </a:solidFill>
                <a:effectLst/>
              </a:rPr>
              <a:t>GOES-R Space Weather</a:t>
            </a:r>
            <a:endParaRPr lang="en-US" dirty="0"/>
          </a:p>
        </p:txBody>
      </p:sp>
      <p:sp>
        <p:nvSpPr>
          <p:cNvPr id="3" name="Content Placeholder 2"/>
          <p:cNvSpPr>
            <a:spLocks noGrp="1"/>
          </p:cNvSpPr>
          <p:nvPr>
            <p:ph idx="1"/>
          </p:nvPr>
        </p:nvSpPr>
        <p:spPr>
          <a:xfrm>
            <a:off x="228600" y="1020727"/>
            <a:ext cx="7620000" cy="609599"/>
          </a:xfrm>
        </p:spPr>
        <p:txBody>
          <a:bodyPr/>
          <a:lstStyle/>
          <a:p>
            <a:pPr>
              <a:defRPr/>
            </a:pPr>
            <a:r>
              <a:rPr lang="en-US" sz="2800" dirty="0">
                <a:effectLst/>
              </a:rPr>
              <a:t>Extreme UV/X-ray Irradiance Sensor (EXIS</a:t>
            </a:r>
            <a:r>
              <a:rPr lang="en-US" sz="2800" dirty="0" smtClean="0">
                <a:effectLst/>
              </a:rPr>
              <a:t>)</a:t>
            </a:r>
            <a:endParaRPr lang="en-US" sz="2800" dirty="0">
              <a:effectLst/>
            </a:endParaRPr>
          </a:p>
        </p:txBody>
      </p:sp>
      <p:pic>
        <p:nvPicPr>
          <p:cNvPr id="2050" name="Picture 2" descr="3-day Solar Xray Flux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05000"/>
            <a:ext cx="4311502"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1577638"/>
            <a:ext cx="4724400" cy="4832092"/>
          </a:xfrm>
          <a:prstGeom prst="rect">
            <a:avLst/>
          </a:prstGeom>
        </p:spPr>
        <p:txBody>
          <a:bodyPr wrap="square">
            <a:spAutoFit/>
          </a:bodyPr>
          <a:lstStyle/>
          <a:p>
            <a:pPr marL="800100" lvl="1" indent="-342900">
              <a:buFont typeface="Arial" panose="020B0604020202020204" pitchFamily="34" charset="0"/>
              <a:buChar char="•"/>
              <a:defRPr/>
            </a:pPr>
            <a:r>
              <a:rPr lang="en-US" sz="2200" dirty="0"/>
              <a:t>Solar X-ray irradiance (XRS) &amp; Solar Extreme UV (EUVS) spectral irradiance in 5-127 nm </a:t>
            </a:r>
            <a:r>
              <a:rPr lang="en-US" sz="2200" dirty="0" smtClean="0"/>
              <a:t>range</a:t>
            </a:r>
          </a:p>
          <a:p>
            <a:pPr marL="1257300" lvl="2" indent="-342900">
              <a:buFont typeface="Arial" panose="020B0604020202020204" pitchFamily="34" charset="0"/>
              <a:buChar char="•"/>
              <a:defRPr/>
            </a:pPr>
            <a:r>
              <a:rPr lang="en-US" sz="2000" dirty="0" smtClean="0"/>
              <a:t>Issue warnings based on</a:t>
            </a:r>
          </a:p>
          <a:p>
            <a:pPr lvl="2">
              <a:defRPr/>
            </a:pPr>
            <a:r>
              <a:rPr lang="en-US" sz="2000" dirty="0"/>
              <a:t> </a:t>
            </a:r>
            <a:r>
              <a:rPr lang="en-US" sz="2000" dirty="0" smtClean="0"/>
              <a:t>    solar x-ray increases, large</a:t>
            </a:r>
          </a:p>
          <a:p>
            <a:pPr lvl="2">
              <a:defRPr/>
            </a:pPr>
            <a:r>
              <a:rPr lang="en-US" sz="2000" dirty="0" smtClean="0"/>
              <a:t>     spikes from solar flares</a:t>
            </a:r>
          </a:p>
          <a:p>
            <a:pPr marL="1257300" lvl="2" indent="-342900">
              <a:buFont typeface="Arial" panose="020B0604020202020204" pitchFamily="34" charset="0"/>
              <a:buChar char="•"/>
              <a:defRPr/>
            </a:pPr>
            <a:r>
              <a:rPr lang="en-US" sz="2000" dirty="0" smtClean="0"/>
              <a:t>Warnings for radio</a:t>
            </a:r>
            <a:endParaRPr lang="en-US" sz="2000" dirty="0"/>
          </a:p>
          <a:p>
            <a:pPr lvl="2">
              <a:defRPr/>
            </a:pPr>
            <a:r>
              <a:rPr lang="en-US" sz="2000" dirty="0" smtClean="0"/>
              <a:t>     blackouts of terrestrial HF</a:t>
            </a:r>
          </a:p>
          <a:p>
            <a:pPr lvl="2">
              <a:defRPr/>
            </a:pPr>
            <a:r>
              <a:rPr lang="en-US" sz="2000" dirty="0"/>
              <a:t> </a:t>
            </a:r>
            <a:r>
              <a:rPr lang="en-US" sz="2000" dirty="0" smtClean="0"/>
              <a:t>    radio communications at </a:t>
            </a:r>
          </a:p>
          <a:p>
            <a:pPr lvl="2">
              <a:defRPr/>
            </a:pPr>
            <a:r>
              <a:rPr lang="en-US" sz="2000" dirty="0"/>
              <a:t> </a:t>
            </a:r>
            <a:r>
              <a:rPr lang="en-US" sz="2000" dirty="0" smtClean="0"/>
              <a:t>    low latitudes</a:t>
            </a:r>
          </a:p>
          <a:p>
            <a:pPr marL="1257300" lvl="2" indent="-342900">
              <a:buFont typeface="Arial" panose="020B0604020202020204" pitchFamily="34" charset="0"/>
              <a:buChar char="•"/>
              <a:defRPr/>
            </a:pPr>
            <a:r>
              <a:rPr lang="en-US" sz="2000" dirty="0" smtClean="0"/>
              <a:t>Potential hazards to</a:t>
            </a:r>
          </a:p>
          <a:p>
            <a:pPr lvl="2">
              <a:defRPr/>
            </a:pPr>
            <a:r>
              <a:rPr lang="en-US" sz="2000" dirty="0"/>
              <a:t> </a:t>
            </a:r>
            <a:r>
              <a:rPr lang="en-US" sz="2000" dirty="0" smtClean="0"/>
              <a:t>    astronauts in orbit, decrease</a:t>
            </a:r>
          </a:p>
          <a:p>
            <a:pPr lvl="2">
              <a:defRPr/>
            </a:pPr>
            <a:r>
              <a:rPr lang="en-US" sz="2000" dirty="0"/>
              <a:t> </a:t>
            </a:r>
            <a:r>
              <a:rPr lang="en-US" sz="2000" dirty="0" smtClean="0"/>
              <a:t>    in optimal life of satellites </a:t>
            </a:r>
          </a:p>
          <a:p>
            <a:pPr lvl="2">
              <a:defRPr/>
            </a:pPr>
            <a:r>
              <a:rPr lang="en-US" sz="2000" dirty="0"/>
              <a:t> </a:t>
            </a:r>
            <a:r>
              <a:rPr lang="en-US" sz="2000" dirty="0" smtClean="0"/>
              <a:t>    (degradation of solar panels) </a:t>
            </a:r>
          </a:p>
        </p:txBody>
      </p:sp>
      <p:sp>
        <p:nvSpPr>
          <p:cNvPr id="5" name="TextBox 4"/>
          <p:cNvSpPr txBox="1"/>
          <p:nvPr/>
        </p:nvSpPr>
        <p:spPr>
          <a:xfrm>
            <a:off x="5017357" y="5486400"/>
            <a:ext cx="3877985" cy="923330"/>
          </a:xfrm>
          <a:prstGeom prst="rect">
            <a:avLst/>
          </a:prstGeom>
          <a:noFill/>
        </p:spPr>
        <p:txBody>
          <a:bodyPr wrap="none" rtlCol="0">
            <a:spAutoFit/>
          </a:bodyPr>
          <a:lstStyle/>
          <a:p>
            <a:pPr algn="ctr"/>
            <a:r>
              <a:rPr lang="en-US" dirty="0" smtClean="0"/>
              <a:t>Current SWPC Irradiance product</a:t>
            </a:r>
          </a:p>
          <a:p>
            <a:pPr algn="ctr"/>
            <a:r>
              <a:rPr lang="en-US" dirty="0" smtClean="0"/>
              <a:t>New capabilities expected with new </a:t>
            </a:r>
          </a:p>
          <a:p>
            <a:pPr algn="ctr"/>
            <a:r>
              <a:rPr lang="en-US" dirty="0" smtClean="0"/>
              <a:t>data from GOES-R</a:t>
            </a:r>
            <a:endParaRPr lang="en-US" dirty="0"/>
          </a:p>
        </p:txBody>
      </p:sp>
    </p:spTree>
    <p:extLst>
      <p:ext uri="{BB962C8B-B14F-4D97-AF65-F5344CB8AC3E}">
        <p14:creationId xmlns:p14="http://schemas.microsoft.com/office/powerpoint/2010/main" val="233665221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9144000" cy="761999"/>
          </a:xfrm>
        </p:spPr>
        <p:txBody>
          <a:bodyPr/>
          <a:lstStyle/>
          <a:p>
            <a:pPr>
              <a:defRPr/>
            </a:pPr>
            <a:r>
              <a:rPr lang="en-US" b="1" i="1" dirty="0" smtClean="0">
                <a:solidFill>
                  <a:srgbClr val="FFFF00"/>
                </a:solidFill>
                <a:effectLst/>
              </a:rPr>
              <a:t>GOES-R Space Weather</a:t>
            </a:r>
            <a:endParaRPr lang="en-US" dirty="0">
              <a:effectLst/>
            </a:endParaRPr>
          </a:p>
        </p:txBody>
      </p:sp>
      <p:sp>
        <p:nvSpPr>
          <p:cNvPr id="3" name="Content Placeholder 2"/>
          <p:cNvSpPr>
            <a:spLocks noGrp="1"/>
          </p:cNvSpPr>
          <p:nvPr>
            <p:ph idx="1"/>
          </p:nvPr>
        </p:nvSpPr>
        <p:spPr>
          <a:xfrm>
            <a:off x="457200" y="1143000"/>
            <a:ext cx="8382000" cy="5257800"/>
          </a:xfrm>
        </p:spPr>
        <p:txBody>
          <a:bodyPr/>
          <a:lstStyle/>
          <a:p>
            <a:pPr>
              <a:defRPr/>
            </a:pPr>
            <a:r>
              <a:rPr lang="en-US" sz="2800" dirty="0" smtClean="0"/>
              <a:t>Solar UV Imager (SUVI)</a:t>
            </a:r>
          </a:p>
          <a:p>
            <a:pPr lvl="1">
              <a:defRPr/>
            </a:pPr>
            <a:r>
              <a:rPr lang="en-US" sz="2400" dirty="0" smtClean="0"/>
              <a:t>Locates coronal holes, flares and coronal mass ejection source regions</a:t>
            </a:r>
          </a:p>
          <a:p>
            <a:pPr lvl="1">
              <a:defRPr/>
            </a:pPr>
            <a:r>
              <a:rPr lang="en-US" sz="2400" dirty="0" smtClean="0"/>
              <a:t>Characterizes active region complexity</a:t>
            </a:r>
          </a:p>
          <a:p>
            <a:pPr lvl="1">
              <a:defRPr/>
            </a:pPr>
            <a:r>
              <a:rPr lang="en-US" sz="2400" dirty="0" smtClean="0"/>
              <a:t>Improves forecasting of space weather and early warnings of possible Earth environmental impacts</a:t>
            </a:r>
          </a:p>
          <a:p>
            <a:pPr>
              <a:defRPr/>
            </a:pPr>
            <a:r>
              <a:rPr lang="en-US" sz="2800" dirty="0" smtClean="0"/>
              <a:t>Magnetometer</a:t>
            </a:r>
          </a:p>
          <a:p>
            <a:pPr lvl="1">
              <a:defRPr/>
            </a:pPr>
            <a:r>
              <a:rPr lang="en-US" sz="2400" dirty="0" smtClean="0"/>
              <a:t>Measures time-varying field in magnetosphere</a:t>
            </a:r>
          </a:p>
          <a:p>
            <a:pPr lvl="1">
              <a:defRPr/>
            </a:pPr>
            <a:r>
              <a:rPr lang="en-US" sz="2400" dirty="0" smtClean="0"/>
              <a:t>Provides only operational measure of impact of geomagnetic storms at geosynchronous orbit</a:t>
            </a:r>
          </a:p>
          <a:p>
            <a:pPr lvl="1">
              <a:defRPr/>
            </a:pPr>
            <a:r>
              <a:rPr lang="en-US" sz="2400" dirty="0" smtClean="0"/>
              <a:t>Key in interpreting solar radiation storm measurements by SEISS</a:t>
            </a:r>
            <a:endParaRPr lang="en-US" sz="2400"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goes-r.gov/spacesegment/images/UPS-SARS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7967"/>
            <a:ext cx="8458200" cy="660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0357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2">
            <a:extLst>
              <a:ext uri="{28A0092B-C50C-407E-A947-70E740481C1C}">
                <a14:useLocalDpi xmlns:a14="http://schemas.microsoft.com/office/drawing/2010/main" val="0"/>
              </a:ext>
            </a:extLst>
          </a:blip>
          <a:srcRect l="14844" t="20833" r="17188" b="16667"/>
          <a:stretch>
            <a:fillRect/>
          </a:stretch>
        </p:blipFill>
        <p:spPr bwMode="auto">
          <a:xfrm>
            <a:off x="231775" y="212725"/>
            <a:ext cx="8683625"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a:spLocks noChangeArrowheads="1"/>
          </p:cNvSpPr>
          <p:nvPr/>
        </p:nvSpPr>
        <p:spPr bwMode="auto">
          <a:xfrm>
            <a:off x="838200" y="3200400"/>
            <a:ext cx="3352800" cy="685800"/>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2" name="TextBox 1"/>
          <p:cNvSpPr txBox="1"/>
          <p:nvPr/>
        </p:nvSpPr>
        <p:spPr>
          <a:xfrm>
            <a:off x="5023884" y="5939318"/>
            <a:ext cx="3048000" cy="369332"/>
          </a:xfrm>
          <a:prstGeom prst="rect">
            <a:avLst/>
          </a:prstGeom>
          <a:solidFill>
            <a:srgbClr val="7DBEFF"/>
          </a:solidFill>
        </p:spPr>
        <p:txBody>
          <a:bodyPr wrap="square" rtlCol="0">
            <a:spAutoFit/>
          </a:bodyPr>
          <a:lstStyle/>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53" t="19949" r="12006" b="16823"/>
          <a:stretch/>
        </p:blipFill>
        <p:spPr bwMode="auto">
          <a:xfrm>
            <a:off x="0" y="0"/>
            <a:ext cx="9143999" cy="597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95400" y="6139933"/>
            <a:ext cx="7061164" cy="584775"/>
          </a:xfrm>
          <a:prstGeom prst="rect">
            <a:avLst/>
          </a:prstGeom>
          <a:noFill/>
        </p:spPr>
        <p:txBody>
          <a:bodyPr wrap="none" rtlCol="0">
            <a:spAutoFit/>
          </a:bodyPr>
          <a:lstStyle/>
          <a:p>
            <a:r>
              <a:rPr lang="en-US" sz="3200" dirty="0" smtClean="0">
                <a:solidFill>
                  <a:srgbClr val="FFFF00"/>
                </a:solidFill>
              </a:rPr>
              <a:t>www.goes-r.gov/users/proving-ground</a:t>
            </a:r>
            <a:endParaRPr lang="en-US" sz="3200" dirty="0">
              <a:solidFill>
                <a:srgbClr val="FFFF00"/>
              </a:solidFill>
            </a:endParaRPr>
          </a:p>
        </p:txBody>
      </p:sp>
    </p:spTree>
    <p:extLst>
      <p:ext uri="{BB962C8B-B14F-4D97-AF65-F5344CB8AC3E}">
        <p14:creationId xmlns:p14="http://schemas.microsoft.com/office/powerpoint/2010/main" val="7357746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668" t="14063" r="12500" b="15667"/>
          <a:stretch/>
        </p:blipFill>
        <p:spPr bwMode="auto">
          <a:xfrm>
            <a:off x="-5316" y="0"/>
            <a:ext cx="914931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0" t="10682" r="8867" b="4179"/>
          <a:stretch/>
        </p:blipFill>
        <p:spPr bwMode="auto">
          <a:xfrm>
            <a:off x="838199" y="119404"/>
            <a:ext cx="8027049" cy="650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2133600" y="4038600"/>
            <a:ext cx="1752600" cy="304800"/>
          </a:xfrm>
          <a:prstGeom prst="ellips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54393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62" t="8613" r="21205" b="8648"/>
          <a:stretch/>
        </p:blipFill>
        <p:spPr bwMode="auto">
          <a:xfrm>
            <a:off x="1600200" y="109341"/>
            <a:ext cx="6019800" cy="6659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6248400" y="6477000"/>
            <a:ext cx="533400" cy="152400"/>
          </a:xfrm>
          <a:prstGeom prst="ellipse">
            <a:avLst/>
          </a:prstGeom>
          <a:noFill/>
          <a:ln w="19050" cap="flat" cmpd="sng" algn="ctr">
            <a:solidFill>
              <a:srgbClr val="86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4" name="Straight Arrow Connector 3"/>
          <p:cNvCxnSpPr/>
          <p:nvPr/>
        </p:nvCxnSpPr>
        <p:spPr bwMode="auto">
          <a:xfrm flipH="1">
            <a:off x="6781800" y="6172200"/>
            <a:ext cx="609600" cy="304800"/>
          </a:xfrm>
          <a:prstGeom prst="straightConnector1">
            <a:avLst/>
          </a:prstGeom>
          <a:solidFill>
            <a:schemeClr val="accent1"/>
          </a:solidFill>
          <a:ln w="44450" cap="flat" cmpd="sng" algn="ctr">
            <a:solidFill>
              <a:srgbClr val="860000"/>
            </a:solidFill>
            <a:prstDash val="solid"/>
            <a:round/>
            <a:headEnd type="none" w="med" len="med"/>
            <a:tailEnd type="arrow"/>
          </a:ln>
          <a:effectLst/>
        </p:spPr>
      </p:cxnSp>
    </p:spTree>
    <p:extLst>
      <p:ext uri="{BB962C8B-B14F-4D97-AF65-F5344CB8AC3E}">
        <p14:creationId xmlns:p14="http://schemas.microsoft.com/office/powerpoint/2010/main" val="323074425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GOES-R Proving Ground Evaluation Partners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05023"/>
            <a:ext cx="7181850" cy="5381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551" y="0"/>
            <a:ext cx="9067800" cy="1139825"/>
          </a:xfrm>
        </p:spPr>
        <p:txBody>
          <a:bodyPr/>
          <a:lstStyle/>
          <a:p>
            <a:r>
              <a:rPr lang="en-US" sz="3400" b="1" i="1" dirty="0" smtClean="0">
                <a:solidFill>
                  <a:srgbClr val="FFFF00"/>
                </a:solidFill>
                <a:effectLst/>
              </a:rPr>
              <a:t>Formal GOES-R Proving Ground Partners</a:t>
            </a:r>
            <a:endParaRPr lang="en-US" sz="3400" b="1" i="1" dirty="0">
              <a:solidFill>
                <a:srgbClr val="FFFF00"/>
              </a:solidFill>
              <a:effectLst/>
            </a:endParaRPr>
          </a:p>
        </p:txBody>
      </p:sp>
      <p:sp>
        <p:nvSpPr>
          <p:cNvPr id="3" name="TextBox 2"/>
          <p:cNvSpPr txBox="1"/>
          <p:nvPr/>
        </p:nvSpPr>
        <p:spPr>
          <a:xfrm>
            <a:off x="6248400" y="6192125"/>
            <a:ext cx="1096775" cy="338554"/>
          </a:xfrm>
          <a:prstGeom prst="rect">
            <a:avLst/>
          </a:prstGeom>
          <a:noFill/>
        </p:spPr>
        <p:txBody>
          <a:bodyPr wrap="none" rtlCol="0">
            <a:spAutoFit/>
          </a:bodyPr>
          <a:lstStyle/>
          <a:p>
            <a:r>
              <a:rPr lang="en-US" sz="1600" b="1" i="1" dirty="0" smtClean="0">
                <a:solidFill>
                  <a:schemeClr val="bg1"/>
                </a:solidFill>
              </a:rPr>
              <a:t>May 2014</a:t>
            </a:r>
            <a:endParaRPr lang="en-US" sz="1600" b="1" i="1" dirty="0">
              <a:solidFill>
                <a:schemeClr val="bg1"/>
              </a:solidFill>
            </a:endParaRPr>
          </a:p>
        </p:txBody>
      </p:sp>
      <p:pic>
        <p:nvPicPr>
          <p:cNvPr id="2050" name="Picture 2" descr="http://upload.wikimedia.org/wikipedia/en/7/70/GOES-R_PG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990600"/>
            <a:ext cx="1689919" cy="146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35" t="18969" r="13401" b="14098"/>
          <a:stretch/>
        </p:blipFill>
        <p:spPr bwMode="auto">
          <a:xfrm>
            <a:off x="23036" y="152400"/>
            <a:ext cx="9090838" cy="652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53345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www.goes-r.gov/spacesegment/images/spacecraft-earth-in-bkgr-760-07-29-1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1448"/>
            <a:ext cx="8001000" cy="62113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2"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afterEffect">
                                  <p:stCondLst>
                                    <p:cond delay="1000"/>
                                  </p:stCondLst>
                                  <p:childTnLst>
                                    <p:animEffect transition="out" filter="circle(out)">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096000"/>
            <a:ext cx="8218488" cy="492125"/>
          </a:xfrm>
          <a:prstGeom prst="rect">
            <a:avLst/>
          </a:prstGeom>
          <a:noFill/>
        </p:spPr>
        <p:txBody>
          <a:bodyPr wrap="none">
            <a:spAutoFit/>
          </a:bodyPr>
          <a:lstStyle/>
          <a:p>
            <a:pPr fontAlgn="auto">
              <a:spcBef>
                <a:spcPts val="0"/>
              </a:spcBef>
              <a:spcAft>
                <a:spcPts val="0"/>
              </a:spcAft>
              <a:defRPr/>
            </a:pPr>
            <a:r>
              <a:rPr lang="en-US" sz="2600" dirty="0">
                <a:solidFill>
                  <a:srgbClr val="FFFF00"/>
                </a:solidFill>
                <a:effectLst>
                  <a:outerShdw blurRad="38100" dist="38100" dir="2700000" algn="tl">
                    <a:srgbClr val="000000">
                      <a:alpha val="43137"/>
                    </a:srgbClr>
                  </a:outerShdw>
                </a:effectLst>
                <a:latin typeface="+mn-lt"/>
              </a:rPr>
              <a:t>http://cimss.ssec.wisc.edu/goes_r/proving-ground.html</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9" t="7958" r="12529" b="31431"/>
          <a:stretch/>
        </p:blipFill>
        <p:spPr bwMode="auto">
          <a:xfrm>
            <a:off x="0" y="0"/>
            <a:ext cx="9133368" cy="591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p:cNvSpPr>
          <p:nvPr>
            <p:ph type="title"/>
          </p:nvPr>
        </p:nvSpPr>
        <p:spPr>
          <a:xfrm>
            <a:off x="0" y="152400"/>
            <a:ext cx="9144000" cy="762000"/>
          </a:xfrm>
        </p:spPr>
        <p:txBody>
          <a:bodyPr/>
          <a:lstStyle/>
          <a:p>
            <a:r>
              <a:rPr lang="en-US" altLang="en-US" sz="3800" b="1" i="1" dirty="0" smtClean="0">
                <a:solidFill>
                  <a:srgbClr val="FFFF00"/>
                </a:solidFill>
                <a:effectLst/>
              </a:rPr>
              <a:t>NOAA’s Hazardous </a:t>
            </a:r>
            <a:r>
              <a:rPr lang="en-US" altLang="en-US" sz="3800" b="1" i="1" dirty="0">
                <a:solidFill>
                  <a:srgbClr val="FFFF00"/>
                </a:solidFill>
                <a:effectLst/>
              </a:rPr>
              <a:t>Weather </a:t>
            </a:r>
            <a:r>
              <a:rPr lang="en-US" altLang="en-US" sz="3800" b="1" i="1" dirty="0" err="1" smtClean="0">
                <a:solidFill>
                  <a:srgbClr val="FFFF00"/>
                </a:solidFill>
                <a:effectLst/>
              </a:rPr>
              <a:t>Testbed</a:t>
            </a:r>
            <a:endParaRPr lang="en-US" altLang="en-US" sz="3800" b="1" i="1" dirty="0">
              <a:solidFill>
                <a:srgbClr val="FFFF00"/>
              </a:solidFill>
              <a:effectLst/>
            </a:endParaRPr>
          </a:p>
        </p:txBody>
      </p:sp>
      <p:sp>
        <p:nvSpPr>
          <p:cNvPr id="92163" name="Rectangle 3"/>
          <p:cNvSpPr>
            <a:spLocks noGrp="1"/>
          </p:cNvSpPr>
          <p:nvPr>
            <p:ph type="body" idx="1"/>
          </p:nvPr>
        </p:nvSpPr>
        <p:spPr>
          <a:xfrm>
            <a:off x="24809" y="914400"/>
            <a:ext cx="8542338" cy="5029200"/>
          </a:xfrm>
        </p:spPr>
        <p:txBody>
          <a:bodyPr/>
          <a:lstStyle/>
          <a:p>
            <a:r>
              <a:rPr lang="en-US" altLang="en-US" dirty="0">
                <a:effectLst/>
              </a:rPr>
              <a:t>Not just a facility</a:t>
            </a:r>
            <a:r>
              <a:rPr lang="en-US" altLang="en-US" dirty="0" smtClean="0">
                <a:effectLst/>
              </a:rPr>
              <a:t>…</a:t>
            </a:r>
          </a:p>
          <a:p>
            <a:endParaRPr lang="en-US" altLang="en-US" sz="800" dirty="0"/>
          </a:p>
          <a:p>
            <a:endParaRPr lang="en-US" altLang="en-US" dirty="0"/>
          </a:p>
          <a:p>
            <a:endParaRPr lang="en-US" altLang="en-US" dirty="0"/>
          </a:p>
          <a:p>
            <a:pPr marL="0" indent="0">
              <a:buNone/>
            </a:pPr>
            <a:r>
              <a:rPr lang="en-US" altLang="en-US" dirty="0" smtClean="0">
                <a:effectLst/>
              </a:rPr>
              <a:t>…</a:t>
            </a:r>
            <a:r>
              <a:rPr lang="en-US" altLang="en-US" dirty="0">
                <a:effectLst/>
              </a:rPr>
              <a:t>but an organization</a:t>
            </a:r>
          </a:p>
        </p:txBody>
      </p:sp>
      <p:pic>
        <p:nvPicPr>
          <p:cNvPr id="92168" name="Picture 5" descr="hwt_3cir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28" y="3446492"/>
            <a:ext cx="8775672" cy="339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7" descr="hwt_panorama_800"/>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377"/>
          <a:stretch>
            <a:fillRect/>
          </a:stretch>
        </p:blipFill>
        <p:spPr bwMode="auto">
          <a:xfrm>
            <a:off x="19493" y="1600200"/>
            <a:ext cx="90941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87351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19792" r="14844" b="8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19792" r="14063" b="8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1600200" y="2057400"/>
            <a:ext cx="1531536"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l="13281" t="19792" r="14844" b="8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04800"/>
            <a:ext cx="9144000" cy="865187"/>
          </a:xfrm>
        </p:spPr>
        <p:txBody>
          <a:bodyPr lIns="91440" rIns="91440" bIns="45720" anchor="t">
            <a:normAutofit/>
          </a:bodyPr>
          <a:lstStyle/>
          <a:p>
            <a:r>
              <a:rPr lang="en-US" altLang="en-US" b="1" i="1" dirty="0" err="1" smtClean="0">
                <a:solidFill>
                  <a:srgbClr val="FFFF00"/>
                </a:solidFill>
                <a:effectLst/>
              </a:rPr>
              <a:t>Testbed</a:t>
            </a:r>
            <a:r>
              <a:rPr lang="en-US" altLang="en-US" b="1" i="1" dirty="0" smtClean="0">
                <a:solidFill>
                  <a:srgbClr val="FFFF00"/>
                </a:solidFill>
                <a:effectLst/>
              </a:rPr>
              <a:t> Takeaways – 2014</a:t>
            </a:r>
            <a:endParaRPr lang="en-US" altLang="en-US" b="1" i="1" dirty="0">
              <a:solidFill>
                <a:srgbClr val="FFFF00"/>
              </a:solidFill>
              <a:effectLst/>
            </a:endParaRPr>
          </a:p>
        </p:txBody>
      </p:sp>
      <p:sp>
        <p:nvSpPr>
          <p:cNvPr id="5" name="Content Placeholder 4"/>
          <p:cNvSpPr>
            <a:spLocks noGrp="1"/>
          </p:cNvSpPr>
          <p:nvPr>
            <p:ph idx="4294967295"/>
          </p:nvPr>
        </p:nvSpPr>
        <p:spPr>
          <a:xfrm>
            <a:off x="228600" y="1524000"/>
            <a:ext cx="8610600" cy="4038600"/>
          </a:xfrm>
        </p:spPr>
        <p:txBody>
          <a:bodyPr>
            <a:normAutofit/>
          </a:bodyPr>
          <a:lstStyle/>
          <a:p>
            <a:pPr>
              <a:spcBef>
                <a:spcPct val="0"/>
              </a:spcBef>
              <a:spcAft>
                <a:spcPts val="1200"/>
              </a:spcAft>
            </a:pPr>
            <a:r>
              <a:rPr lang="en-US" altLang="en-US" dirty="0">
                <a:effectLst>
                  <a:outerShdw blurRad="38100" dist="38100" dir="2700000" algn="tl">
                    <a:srgbClr val="04617B"/>
                  </a:outerShdw>
                </a:effectLst>
              </a:rPr>
              <a:t>Almost ready for operations</a:t>
            </a:r>
          </a:p>
          <a:p>
            <a:pPr lvl="1">
              <a:spcBef>
                <a:spcPct val="0"/>
              </a:spcBef>
              <a:spcAft>
                <a:spcPts val="600"/>
              </a:spcAft>
            </a:pPr>
            <a:r>
              <a:rPr lang="en-US" altLang="en-US" dirty="0" err="1">
                <a:effectLst>
                  <a:outerShdw blurRad="38100" dist="38100" dir="2700000" algn="tl">
                    <a:srgbClr val="04617B"/>
                  </a:outerShdw>
                </a:effectLst>
              </a:rPr>
              <a:t>ProbSevere</a:t>
            </a:r>
            <a:endParaRPr lang="en-US" altLang="en-US" dirty="0">
              <a:effectLst>
                <a:outerShdw blurRad="38100" dist="38100" dir="2700000" algn="tl">
                  <a:srgbClr val="04617B"/>
                </a:outerShdw>
              </a:effectLst>
            </a:endParaRPr>
          </a:p>
          <a:p>
            <a:pPr lvl="2">
              <a:spcBef>
                <a:spcPct val="0"/>
              </a:spcBef>
              <a:spcAft>
                <a:spcPts val="600"/>
              </a:spcAft>
            </a:pPr>
            <a:r>
              <a:rPr lang="en-US" altLang="en-US" dirty="0">
                <a:effectLst>
                  <a:outerShdw blurRad="38100" dist="38100" dir="2700000" algn="tl">
                    <a:srgbClr val="04617B"/>
                  </a:outerShdw>
                </a:effectLst>
              </a:rPr>
              <a:t>Trends on target</a:t>
            </a:r>
          </a:p>
          <a:p>
            <a:pPr lvl="2">
              <a:spcBef>
                <a:spcPct val="0"/>
              </a:spcBef>
              <a:spcAft>
                <a:spcPts val="600"/>
              </a:spcAft>
            </a:pPr>
            <a:r>
              <a:rPr lang="en-US" altLang="en-US" dirty="0">
                <a:effectLst>
                  <a:outerShdw blurRad="38100" dist="38100" dir="2700000" algn="tl">
                    <a:srgbClr val="04617B"/>
                  </a:outerShdw>
                </a:effectLst>
              </a:rPr>
              <a:t>Struggles with mature cells</a:t>
            </a:r>
          </a:p>
          <a:p>
            <a:pPr lvl="1">
              <a:spcBef>
                <a:spcPct val="0"/>
              </a:spcBef>
              <a:spcAft>
                <a:spcPts val="600"/>
              </a:spcAft>
            </a:pPr>
            <a:r>
              <a:rPr lang="en-US" altLang="en-US" dirty="0" err="1">
                <a:effectLst>
                  <a:outerShdw blurRad="38100" dist="38100" dir="2700000" algn="tl">
                    <a:srgbClr val="04617B"/>
                  </a:outerShdw>
                </a:effectLst>
              </a:rPr>
              <a:t>NearCast</a:t>
            </a:r>
            <a:endParaRPr lang="en-US" altLang="en-US" dirty="0">
              <a:effectLst>
                <a:outerShdw blurRad="38100" dist="38100" dir="2700000" algn="tl">
                  <a:srgbClr val="04617B"/>
                </a:outerShdw>
              </a:effectLst>
            </a:endParaRPr>
          </a:p>
          <a:p>
            <a:pPr lvl="2">
              <a:spcBef>
                <a:spcPct val="0"/>
              </a:spcBef>
              <a:spcAft>
                <a:spcPts val="600"/>
              </a:spcAft>
            </a:pPr>
            <a:r>
              <a:rPr lang="en-US" altLang="en-US" dirty="0">
                <a:effectLst>
                  <a:outerShdw blurRad="38100" dist="38100" dir="2700000" algn="tl">
                    <a:srgbClr val="04617B"/>
                  </a:outerShdw>
                </a:effectLst>
              </a:rPr>
              <a:t>Predicted area of convective instability well</a:t>
            </a:r>
          </a:p>
          <a:p>
            <a:pPr lvl="2">
              <a:spcBef>
                <a:spcPct val="0"/>
              </a:spcBef>
              <a:spcAft>
                <a:spcPts val="600"/>
              </a:spcAft>
            </a:pPr>
            <a:r>
              <a:rPr lang="en-US" altLang="en-US" dirty="0">
                <a:effectLst>
                  <a:outerShdw blurRad="38100" dist="38100" dir="2700000" algn="tl">
                    <a:srgbClr val="04617B"/>
                  </a:outerShdw>
                </a:effectLst>
              </a:rPr>
              <a:t>Possibly add an interpolation toggle ability to fill gaps in with NWP</a:t>
            </a:r>
          </a:p>
          <a:p>
            <a:pPr>
              <a:spcBef>
                <a:spcPct val="0"/>
              </a:spcBef>
              <a:spcAft>
                <a:spcPts val="1200"/>
              </a:spcAft>
            </a:pPr>
            <a:endParaRPr lang="en-US" altLang="en-US" dirty="0">
              <a:effectLst>
                <a:outerShdw blurRad="38100" dist="38100" dir="2700000" algn="tl">
                  <a:srgbClr val="04617B"/>
                </a:outerShdw>
              </a:effectLst>
            </a:endParaRPr>
          </a:p>
          <a:p>
            <a:pPr>
              <a:spcBef>
                <a:spcPct val="0"/>
              </a:spcBef>
              <a:spcAft>
                <a:spcPts val="1200"/>
              </a:spcAft>
            </a:pPr>
            <a:endParaRPr lang="en-US" altLang="en-US" dirty="0">
              <a:effectLst>
                <a:outerShdw blurRad="38100" dist="38100" dir="2700000" algn="tl">
                  <a:srgbClr val="04617B"/>
                </a:outerShdw>
              </a:effectLst>
            </a:endParaRPr>
          </a:p>
        </p:txBody>
      </p:sp>
    </p:spTree>
    <p:custDataLst>
      <p:tags r:id="rId1"/>
    </p:custDataLst>
    <p:extLst>
      <p:ext uri="{BB962C8B-B14F-4D97-AF65-F5344CB8AC3E}">
        <p14:creationId xmlns:p14="http://schemas.microsoft.com/office/powerpoint/2010/main" val="370110281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04800"/>
            <a:ext cx="9144000" cy="788987"/>
          </a:xfrm>
        </p:spPr>
        <p:txBody>
          <a:bodyPr lIns="91440" rIns="91440" bIns="45720" anchor="t">
            <a:normAutofit/>
          </a:bodyPr>
          <a:lstStyle/>
          <a:p>
            <a:r>
              <a:rPr lang="en-US" altLang="en-US" b="1" i="1" dirty="0" err="1" smtClean="0">
                <a:solidFill>
                  <a:srgbClr val="FFFF00"/>
                </a:solidFill>
                <a:effectLst/>
              </a:rPr>
              <a:t>Testbed</a:t>
            </a:r>
            <a:r>
              <a:rPr lang="en-US" altLang="en-US" b="1" i="1" dirty="0" smtClean="0">
                <a:solidFill>
                  <a:srgbClr val="FFFF00"/>
                </a:solidFill>
                <a:effectLst/>
              </a:rPr>
              <a:t> Takeaways – 2014 </a:t>
            </a:r>
            <a:endParaRPr lang="en-US" altLang="en-US" b="1" i="1" dirty="0">
              <a:solidFill>
                <a:srgbClr val="FFFF00"/>
              </a:solidFill>
              <a:effectLst/>
            </a:endParaRPr>
          </a:p>
        </p:txBody>
      </p:sp>
      <p:sp>
        <p:nvSpPr>
          <p:cNvPr id="5" name="Content Placeholder 4"/>
          <p:cNvSpPr>
            <a:spLocks noGrp="1"/>
          </p:cNvSpPr>
          <p:nvPr>
            <p:ph idx="4294967295"/>
          </p:nvPr>
        </p:nvSpPr>
        <p:spPr>
          <a:xfrm>
            <a:off x="152400" y="1371600"/>
            <a:ext cx="8686800" cy="5257800"/>
          </a:xfrm>
        </p:spPr>
        <p:txBody>
          <a:bodyPr>
            <a:normAutofit/>
          </a:bodyPr>
          <a:lstStyle/>
          <a:p>
            <a:pPr>
              <a:spcBef>
                <a:spcPct val="0"/>
              </a:spcBef>
              <a:spcAft>
                <a:spcPts val="1200"/>
              </a:spcAft>
            </a:pPr>
            <a:r>
              <a:rPr lang="en-US" altLang="en-US" dirty="0">
                <a:effectLst>
                  <a:outerShdw blurRad="38100" dist="38100" dir="2700000" algn="tl">
                    <a:srgbClr val="04617B"/>
                  </a:outerShdw>
                </a:effectLst>
              </a:rPr>
              <a:t>Get this to my office “yesterday”! </a:t>
            </a:r>
          </a:p>
          <a:p>
            <a:pPr lvl="1">
              <a:spcBef>
                <a:spcPct val="0"/>
              </a:spcBef>
              <a:spcAft>
                <a:spcPts val="600"/>
              </a:spcAft>
            </a:pPr>
            <a:r>
              <a:rPr lang="en-US" altLang="en-US" dirty="0">
                <a:effectLst>
                  <a:outerShdw blurRad="38100" dist="38100" dir="2700000" algn="tl">
                    <a:srgbClr val="04617B"/>
                  </a:outerShdw>
                </a:effectLst>
              </a:rPr>
              <a:t>Lightning Flashes &amp; Lightning Jump Algorithm</a:t>
            </a:r>
          </a:p>
          <a:p>
            <a:pPr lvl="2">
              <a:spcBef>
                <a:spcPct val="0"/>
              </a:spcBef>
              <a:spcAft>
                <a:spcPts val="600"/>
              </a:spcAft>
            </a:pPr>
            <a:r>
              <a:rPr lang="en-US" altLang="en-US" dirty="0">
                <a:effectLst>
                  <a:outerShdw blurRad="38100" dist="38100" dir="2700000" algn="tl">
                    <a:srgbClr val="04617B"/>
                  </a:outerShdw>
                </a:effectLst>
              </a:rPr>
              <a:t>Increases confidence in severity of storms</a:t>
            </a:r>
          </a:p>
          <a:p>
            <a:pPr lvl="2">
              <a:spcBef>
                <a:spcPct val="0"/>
              </a:spcBef>
              <a:spcAft>
                <a:spcPts val="600"/>
              </a:spcAft>
            </a:pPr>
            <a:r>
              <a:rPr lang="en-US" altLang="en-US" dirty="0">
                <a:effectLst>
                  <a:outerShdw blurRad="38100" dist="38100" dir="2700000" algn="tl">
                    <a:srgbClr val="04617B"/>
                  </a:outerShdw>
                </a:effectLst>
              </a:rPr>
              <a:t>Provided information about updraft health</a:t>
            </a:r>
          </a:p>
          <a:p>
            <a:pPr lvl="1">
              <a:spcBef>
                <a:spcPct val="0"/>
              </a:spcBef>
              <a:spcAft>
                <a:spcPts val="600"/>
              </a:spcAft>
            </a:pPr>
            <a:r>
              <a:rPr lang="en-US" altLang="en-US" dirty="0">
                <a:effectLst>
                  <a:outerShdw blurRad="38100" dist="38100" dir="2700000" algn="tl">
                    <a:srgbClr val="04617B"/>
                  </a:outerShdw>
                </a:effectLst>
              </a:rPr>
              <a:t>Super-Rapid Scan Operations (SRSOR) Imagery</a:t>
            </a:r>
          </a:p>
          <a:p>
            <a:pPr lvl="2">
              <a:spcBef>
                <a:spcPct val="0"/>
              </a:spcBef>
              <a:spcAft>
                <a:spcPts val="600"/>
              </a:spcAft>
            </a:pPr>
            <a:r>
              <a:rPr lang="en-US" altLang="en-US" dirty="0">
                <a:effectLst>
                  <a:outerShdw blurRad="38100" dist="38100" dir="2700000" algn="tl">
                    <a:srgbClr val="04617B"/>
                  </a:outerShdw>
                </a:effectLst>
              </a:rPr>
              <a:t>Used to observe key storm-scale features; 1-min temporal resolution made this possible</a:t>
            </a:r>
          </a:p>
          <a:p>
            <a:pPr lvl="1">
              <a:spcBef>
                <a:spcPct val="0"/>
              </a:spcBef>
              <a:spcAft>
                <a:spcPts val="600"/>
              </a:spcAft>
            </a:pPr>
            <a:r>
              <a:rPr lang="en-US" altLang="en-US" dirty="0">
                <a:effectLst>
                  <a:outerShdw blurRad="38100" dist="38100" dir="2700000" algn="tl">
                    <a:srgbClr val="04617B"/>
                  </a:outerShdw>
                </a:effectLst>
              </a:rPr>
              <a:t>Simulated Satellite Imagery</a:t>
            </a:r>
          </a:p>
          <a:p>
            <a:pPr lvl="2">
              <a:spcBef>
                <a:spcPct val="0"/>
              </a:spcBef>
              <a:spcAft>
                <a:spcPts val="600"/>
              </a:spcAft>
            </a:pPr>
            <a:r>
              <a:rPr lang="en-US" altLang="en-US" dirty="0">
                <a:effectLst>
                  <a:outerShdw blurRad="38100" dist="38100" dir="2700000" algn="tl">
                    <a:srgbClr val="04617B"/>
                  </a:outerShdw>
                </a:effectLst>
              </a:rPr>
              <a:t>Comparison to reality raised or lowered confidence in using model</a:t>
            </a:r>
          </a:p>
          <a:p>
            <a:pPr lvl="2">
              <a:spcBef>
                <a:spcPct val="0"/>
              </a:spcBef>
              <a:spcAft>
                <a:spcPts val="600"/>
              </a:spcAft>
            </a:pPr>
            <a:r>
              <a:rPr lang="en-US" altLang="en-US" dirty="0">
                <a:effectLst>
                  <a:outerShdw blurRad="38100" dist="38100" dir="2700000" algn="tl">
                    <a:srgbClr val="04617B"/>
                  </a:outerShdw>
                </a:effectLst>
              </a:rPr>
              <a:t>When on-track, predicted areas of storm development</a:t>
            </a:r>
          </a:p>
          <a:p>
            <a:pPr>
              <a:spcBef>
                <a:spcPct val="0"/>
              </a:spcBef>
              <a:spcAft>
                <a:spcPts val="1200"/>
              </a:spcAft>
            </a:pPr>
            <a:endParaRPr lang="en-US" altLang="en-US" dirty="0">
              <a:effectLst>
                <a:outerShdw blurRad="38100" dist="38100" dir="2700000" algn="tl">
                  <a:srgbClr val="04617B"/>
                </a:outerShdw>
              </a:effectLst>
            </a:endParaRPr>
          </a:p>
          <a:p>
            <a:pPr>
              <a:spcBef>
                <a:spcPct val="0"/>
              </a:spcBef>
              <a:spcAft>
                <a:spcPts val="1200"/>
              </a:spcAft>
            </a:pPr>
            <a:endParaRPr lang="en-US" altLang="en-US" dirty="0">
              <a:effectLst>
                <a:outerShdw blurRad="38100" dist="38100" dir="2700000" algn="tl">
                  <a:srgbClr val="04617B"/>
                </a:outerShdw>
              </a:effectLst>
            </a:endParaRPr>
          </a:p>
        </p:txBody>
      </p:sp>
    </p:spTree>
    <p:custDataLst>
      <p:tags r:id="rId1"/>
    </p:custDataLst>
    <p:extLst>
      <p:ext uri="{BB962C8B-B14F-4D97-AF65-F5344CB8AC3E}">
        <p14:creationId xmlns:p14="http://schemas.microsoft.com/office/powerpoint/2010/main" val="16332201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9" t="8285" r="2500" b="3851"/>
          <a:stretch/>
        </p:blipFill>
        <p:spPr bwMode="auto">
          <a:xfrm>
            <a:off x="17722" y="0"/>
            <a:ext cx="91369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77974"/>
            <a:ext cx="9144000" cy="854055"/>
          </a:xfrm>
        </p:spPr>
        <p:txBody>
          <a:bodyPr/>
          <a:lstStyle/>
          <a:p>
            <a:pPr eaLnBrk="1" hangingPunct="1">
              <a:defRPr/>
            </a:pPr>
            <a:r>
              <a:rPr lang="en-US" sz="3200" b="1" i="1" dirty="0" smtClean="0">
                <a:solidFill>
                  <a:srgbClr val="FFFF00"/>
                </a:solidFill>
                <a:effectLst/>
              </a:rPr>
              <a:t>Training and Education Materials</a:t>
            </a:r>
          </a:p>
        </p:txBody>
      </p:sp>
      <p:sp>
        <p:nvSpPr>
          <p:cNvPr id="12" name="Rectangle 11"/>
          <p:cNvSpPr/>
          <p:nvPr/>
        </p:nvSpPr>
        <p:spPr>
          <a:xfrm>
            <a:off x="2893883" y="942662"/>
            <a:ext cx="3430718" cy="3533275"/>
          </a:xfrm>
          <a:prstGeom prst="rect">
            <a:avLst/>
          </a:prstGeom>
        </p:spPr>
        <p:txBody>
          <a:bodyPr wrap="square">
            <a:spAutoFit/>
          </a:bodyPr>
          <a:lstStyle/>
          <a:p>
            <a:pPr marL="342900" indent="-342900">
              <a:spcBef>
                <a:spcPct val="20000"/>
              </a:spcBef>
              <a:defRPr/>
            </a:pPr>
            <a:r>
              <a:rPr lang="en-US" sz="2000" b="1" dirty="0" smtClean="0">
                <a:solidFill>
                  <a:srgbClr val="FFC000"/>
                </a:solidFill>
                <a:latin typeface="+mn-lt"/>
              </a:rPr>
              <a:t>Online Training </a:t>
            </a:r>
            <a:r>
              <a:rPr lang="en-US" sz="2000" b="1" dirty="0">
                <a:solidFill>
                  <a:srgbClr val="FFC000"/>
                </a:solidFill>
                <a:latin typeface="+mn-lt"/>
              </a:rPr>
              <a:t>M</a:t>
            </a:r>
            <a:r>
              <a:rPr lang="en-US" sz="2000" b="1" dirty="0" smtClean="0">
                <a:solidFill>
                  <a:srgbClr val="FFC000"/>
                </a:solidFill>
                <a:latin typeface="+mn-lt"/>
              </a:rPr>
              <a:t>odules</a:t>
            </a:r>
          </a:p>
          <a:p>
            <a:pPr marL="171450" indent="-171450">
              <a:spcBef>
                <a:spcPct val="20000"/>
              </a:spcBef>
              <a:spcAft>
                <a:spcPts val="600"/>
              </a:spcAft>
              <a:buFont typeface="Arial" panose="020B0604020202020204" pitchFamily="34" charset="0"/>
              <a:buChar char="•"/>
              <a:defRPr/>
            </a:pPr>
            <a:r>
              <a:rPr lang="en-US" sz="1400" dirty="0" smtClean="0">
                <a:latin typeface="+mn-lt"/>
              </a:rPr>
              <a:t>How Satellite Observations Impact NWP</a:t>
            </a:r>
          </a:p>
          <a:p>
            <a:pPr marL="171450" indent="-171450">
              <a:spcBef>
                <a:spcPct val="20000"/>
              </a:spcBef>
              <a:spcAft>
                <a:spcPts val="600"/>
              </a:spcAft>
              <a:buFont typeface="Arial" panose="020B0604020202020204" pitchFamily="34" charset="0"/>
              <a:buChar char="•"/>
              <a:defRPr/>
            </a:pPr>
            <a:r>
              <a:rPr lang="en-US" sz="1400" dirty="0" smtClean="0">
                <a:latin typeface="+mn-lt"/>
              </a:rPr>
              <a:t>GOES-R ABI: Next Generation Satellite Imaging (COMET)</a:t>
            </a:r>
          </a:p>
          <a:p>
            <a:pPr marL="171450" indent="-171450">
              <a:spcBef>
                <a:spcPct val="20000"/>
              </a:spcBef>
              <a:spcAft>
                <a:spcPts val="600"/>
              </a:spcAft>
              <a:buFont typeface="Arial" panose="020B0604020202020204" pitchFamily="34" charset="0"/>
              <a:buChar char="•"/>
              <a:defRPr/>
            </a:pPr>
            <a:r>
              <a:rPr lang="en-US" sz="1400" dirty="0" smtClean="0">
                <a:latin typeface="+mn-lt"/>
              </a:rPr>
              <a:t>GOES-R: Benefits of Next-Generation Environmental Monitoring (COMET)</a:t>
            </a:r>
          </a:p>
          <a:p>
            <a:pPr marL="171450" indent="-171450">
              <a:spcBef>
                <a:spcPct val="20000"/>
              </a:spcBef>
              <a:spcAft>
                <a:spcPts val="600"/>
              </a:spcAft>
              <a:buFont typeface="Arial" panose="020B0604020202020204" pitchFamily="34" charset="0"/>
              <a:buChar char="•"/>
              <a:defRPr/>
            </a:pPr>
            <a:r>
              <a:rPr lang="en-US" sz="1400" dirty="0" smtClean="0">
                <a:latin typeface="+mn-lt"/>
              </a:rPr>
              <a:t>Satellite Hydrology and Meteorology for Forecasters (SHyMet)</a:t>
            </a:r>
          </a:p>
          <a:p>
            <a:pPr marL="171450" indent="-171450">
              <a:spcBef>
                <a:spcPct val="20000"/>
              </a:spcBef>
              <a:spcAft>
                <a:spcPts val="600"/>
              </a:spcAft>
              <a:buFont typeface="Arial" panose="020B0604020202020204" pitchFamily="34" charset="0"/>
              <a:buChar char="•"/>
              <a:defRPr/>
            </a:pPr>
            <a:r>
              <a:rPr lang="en-US" sz="1400" dirty="0" smtClean="0">
                <a:latin typeface="+mn-lt"/>
              </a:rPr>
              <a:t>SPoRT product training modules</a:t>
            </a:r>
          </a:p>
          <a:p>
            <a:pPr marL="171450" indent="-171450">
              <a:spcBef>
                <a:spcPct val="20000"/>
              </a:spcBef>
              <a:spcAft>
                <a:spcPts val="600"/>
              </a:spcAft>
              <a:buFont typeface="Arial" panose="020B0604020202020204" pitchFamily="34" charset="0"/>
              <a:buChar char="•"/>
              <a:defRPr/>
            </a:pPr>
            <a:r>
              <a:rPr lang="en-US" sz="1400" dirty="0" smtClean="0">
                <a:latin typeface="+mn-lt"/>
              </a:rPr>
              <a:t>VISIT Training Resources</a:t>
            </a:r>
          </a:p>
          <a:p>
            <a:pPr marL="171450" indent="-171450">
              <a:spcBef>
                <a:spcPct val="20000"/>
              </a:spcBef>
              <a:spcAft>
                <a:spcPts val="600"/>
              </a:spcAft>
              <a:buFont typeface="Arial" panose="020B0604020202020204" pitchFamily="34" charset="0"/>
              <a:buChar char="•"/>
              <a:defRPr/>
            </a:pPr>
            <a:r>
              <a:rPr lang="en-US" sz="1400" dirty="0" smtClean="0">
                <a:latin typeface="+mn-lt"/>
              </a:rPr>
              <a:t>Commerce Learning Center</a:t>
            </a:r>
          </a:p>
        </p:txBody>
      </p:sp>
      <p:sp>
        <p:nvSpPr>
          <p:cNvPr id="10" name="Rectangle 9"/>
          <p:cNvSpPr/>
          <p:nvPr/>
        </p:nvSpPr>
        <p:spPr>
          <a:xfrm>
            <a:off x="2893883" y="4475936"/>
            <a:ext cx="3235066" cy="2095958"/>
          </a:xfrm>
          <a:prstGeom prst="rect">
            <a:avLst/>
          </a:prstGeom>
        </p:spPr>
        <p:txBody>
          <a:bodyPr wrap="square">
            <a:spAutoFit/>
          </a:bodyPr>
          <a:lstStyle/>
          <a:p>
            <a:pPr marL="342900" indent="-342900">
              <a:spcBef>
                <a:spcPct val="20000"/>
              </a:spcBef>
              <a:defRPr/>
            </a:pPr>
            <a:r>
              <a:rPr lang="en-US" sz="2000" b="1" dirty="0" smtClean="0">
                <a:solidFill>
                  <a:srgbClr val="FFC000"/>
                </a:solidFill>
                <a:latin typeface="+mj-lt"/>
              </a:rPr>
              <a:t>Printed Materials</a:t>
            </a:r>
          </a:p>
          <a:p>
            <a:pPr marL="171450" indent="-171450">
              <a:spcBef>
                <a:spcPct val="20000"/>
              </a:spcBef>
              <a:spcAft>
                <a:spcPts val="600"/>
              </a:spcAft>
              <a:buFont typeface="Arial" panose="020B0604020202020204" pitchFamily="34" charset="0"/>
              <a:buChar char="•"/>
              <a:defRPr/>
            </a:pPr>
            <a:r>
              <a:rPr lang="en-US" sz="1400" dirty="0" smtClean="0">
                <a:latin typeface="+mj-lt"/>
              </a:rPr>
              <a:t>GOES-R Fact Sheets (18)</a:t>
            </a:r>
          </a:p>
          <a:p>
            <a:pPr marL="171450" indent="-171450">
              <a:spcBef>
                <a:spcPct val="20000"/>
              </a:spcBef>
              <a:spcAft>
                <a:spcPts val="600"/>
              </a:spcAft>
              <a:buFont typeface="Arial" panose="020B0604020202020204" pitchFamily="34" charset="0"/>
              <a:buChar char="•"/>
              <a:defRPr/>
            </a:pPr>
            <a:r>
              <a:rPr lang="en-US" sz="1400" dirty="0" smtClean="0">
                <a:latin typeface="+mj-lt"/>
              </a:rPr>
              <a:t>User Readiness Plan</a:t>
            </a:r>
          </a:p>
          <a:p>
            <a:pPr marL="171450" indent="-171450">
              <a:spcBef>
                <a:spcPct val="20000"/>
              </a:spcBef>
              <a:spcAft>
                <a:spcPts val="600"/>
              </a:spcAft>
              <a:buFont typeface="Arial" panose="020B0604020202020204" pitchFamily="34" charset="0"/>
              <a:buChar char="•"/>
              <a:defRPr/>
            </a:pPr>
            <a:r>
              <a:rPr lang="en-US" sz="1400" dirty="0" smtClean="0">
                <a:latin typeface="+mj-lt"/>
              </a:rPr>
              <a:t>GRB Downlink Specifications and Product Users Guide</a:t>
            </a:r>
          </a:p>
          <a:p>
            <a:pPr marL="171450" indent="-171450">
              <a:spcBef>
                <a:spcPct val="20000"/>
              </a:spcBef>
              <a:spcAft>
                <a:spcPts val="600"/>
              </a:spcAft>
              <a:buFont typeface="Arial" panose="020B0604020202020204" pitchFamily="34" charset="0"/>
              <a:buChar char="•"/>
              <a:defRPr/>
            </a:pPr>
            <a:r>
              <a:rPr lang="en-US" sz="1400" dirty="0" smtClean="0">
                <a:latin typeface="+mj-lt"/>
              </a:rPr>
              <a:t>Proving Ground Demonstration Final Reports and Annual Reports</a:t>
            </a:r>
          </a:p>
        </p:txBody>
      </p:sp>
      <p:pic>
        <p:nvPicPr>
          <p:cNvPr id="1028" name="Picture 4" descr="GOES-R ABI: Next Generation Satellite Ima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17" y="3622516"/>
            <a:ext cx="2500607" cy="18754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8949" y="1007612"/>
            <a:ext cx="2735178" cy="21858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7" name="TextBox 16"/>
          <p:cNvSpPr txBox="1"/>
          <p:nvPr/>
        </p:nvSpPr>
        <p:spPr>
          <a:xfrm>
            <a:off x="990600" y="822946"/>
            <a:ext cx="899490" cy="369332"/>
          </a:xfrm>
          <a:prstGeom prst="rect">
            <a:avLst/>
          </a:prstGeom>
          <a:noFill/>
        </p:spPr>
        <p:txBody>
          <a:bodyPr wrap="square" rtlCol="0">
            <a:spAutoFit/>
          </a:bodyPr>
          <a:lstStyle/>
          <a:p>
            <a:pPr algn="ctr"/>
            <a:r>
              <a:rPr lang="en-US" b="1" dirty="0" smtClean="0">
                <a:solidFill>
                  <a:srgbClr val="FFC000"/>
                </a:solidFill>
                <a:latin typeface="+mj-lt"/>
              </a:rPr>
              <a:t>New!</a:t>
            </a:r>
            <a:endParaRPr lang="en-US" b="1" dirty="0">
              <a:solidFill>
                <a:srgbClr val="FFC000"/>
              </a:solidFill>
              <a:latin typeface="+mj-l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875" y="3622516"/>
            <a:ext cx="2078627" cy="2687006"/>
          </a:xfrm>
          <a:prstGeom prst="rect">
            <a:avLst/>
          </a:prstGeom>
          <a:effectLst>
            <a:glow rad="101600">
              <a:srgbClr val="FFFF00">
                <a:alpha val="60000"/>
              </a:srgbClr>
            </a:glo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584" y="1258835"/>
            <a:ext cx="2579475" cy="1934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1987665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2"/>
          <p:cNvSpPr txBox="1">
            <a:spLocks noChangeArrowheads="1"/>
          </p:cNvSpPr>
          <p:nvPr/>
        </p:nvSpPr>
        <p:spPr bwMode="auto">
          <a:xfrm>
            <a:off x="0" y="6248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dirty="0">
                <a:solidFill>
                  <a:srgbClr val="FFFF00"/>
                </a:solidFill>
              </a:rPr>
              <a:t>http://www.goes-r.gov/education/outreach.html</a:t>
            </a:r>
          </a:p>
        </p:txBody>
      </p:sp>
      <p:pic>
        <p:nvPicPr>
          <p:cNvPr id="327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6250" t="8612" r="16279" b="9085"/>
          <a:stretch/>
        </p:blipFill>
        <p:spPr bwMode="auto">
          <a:xfrm>
            <a:off x="163032" y="65567"/>
            <a:ext cx="63246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50172" y="4953000"/>
            <a:ext cx="2811988" cy="1015663"/>
          </a:xfrm>
          <a:prstGeom prst="rect">
            <a:avLst/>
          </a:prstGeom>
          <a:solidFill>
            <a:schemeClr val="tx1"/>
          </a:solidFill>
        </p:spPr>
        <p:txBody>
          <a:bodyPr wrap="none" rtlCol="0">
            <a:spAutoFit/>
          </a:bodyPr>
          <a:lstStyle/>
          <a:p>
            <a:r>
              <a:rPr lang="en-US" sz="2000" b="1" i="1" dirty="0" smtClean="0">
                <a:solidFill>
                  <a:schemeClr val="bg1"/>
                </a:solidFill>
              </a:rPr>
              <a:t>Also Available:</a:t>
            </a:r>
          </a:p>
          <a:p>
            <a:pPr marL="285750" indent="-285750">
              <a:buFont typeface="Arial" panose="020B0604020202020204" pitchFamily="34" charset="0"/>
              <a:buChar char="•"/>
            </a:pPr>
            <a:r>
              <a:rPr lang="en-US" sz="2000" b="1" i="1" dirty="0" smtClean="0">
                <a:solidFill>
                  <a:schemeClr val="bg1"/>
                </a:solidFill>
              </a:rPr>
              <a:t>Student Resources</a:t>
            </a:r>
          </a:p>
          <a:p>
            <a:pPr marL="285750" indent="-285750">
              <a:buFont typeface="Arial" panose="020B0604020202020204" pitchFamily="34" charset="0"/>
              <a:buChar char="•"/>
            </a:pPr>
            <a:r>
              <a:rPr lang="en-US" sz="2000" b="1" i="1" dirty="0" smtClean="0">
                <a:solidFill>
                  <a:schemeClr val="bg1"/>
                </a:solidFill>
              </a:rPr>
              <a:t>“Fun and Games”</a:t>
            </a:r>
            <a:endParaRPr lang="en-US" sz="2000" b="1" i="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goes-r.gov/mission/images/overview/overview-2014-01-23-44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53721"/>
            <a:ext cx="5943600" cy="621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92184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ence.nasa.gov/media/medialibrary/2012/04/23/GOES-R_display_12-1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100"/>
            <a:ext cx="45212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7607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589935"/>
            <a:ext cx="3013656" cy="2971800"/>
          </a:xfrm>
          <a:prstGeom prst="rect">
            <a:avLst/>
          </a:prstGeom>
        </p:spPr>
      </p:pic>
      <p:pic>
        <p:nvPicPr>
          <p:cNvPr id="1027" name="Picture 3" descr="\\Box-s-file1\Docs\eleanor.vallier-talb\My Documents\Photos-GIFs\noaa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89935"/>
            <a:ext cx="30480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x-s-file1\Docs\eleanor.vallier-talb\My Documents\Photos-GIFs\NASA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733800"/>
            <a:ext cx="337102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91254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GOES Flyout Schedule"/>
          <p:cNvPicPr>
            <a:picLocks noChangeAspect="1" noChangeArrowheads="1"/>
          </p:cNvPicPr>
          <p:nvPr/>
        </p:nvPicPr>
        <p:blipFill rotWithShape="1">
          <a:blip r:embed="rId2">
            <a:extLst>
              <a:ext uri="{28A0092B-C50C-407E-A947-70E740481C1C}">
                <a14:useLocalDpi xmlns:a14="http://schemas.microsoft.com/office/drawing/2010/main" val="0"/>
              </a:ext>
            </a:extLst>
          </a:blip>
          <a:srcRect t="18317" b="5893"/>
          <a:stretch/>
        </p:blipFill>
        <p:spPr bwMode="auto">
          <a:xfrm>
            <a:off x="84716" y="1371601"/>
            <a:ext cx="8954506" cy="538171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noChangeShapeType="1"/>
          </p:cNvCxnSpPr>
          <p:nvPr/>
        </p:nvCxnSpPr>
        <p:spPr bwMode="auto">
          <a:xfrm flipV="1">
            <a:off x="2438400" y="3851690"/>
            <a:ext cx="457200" cy="944739"/>
          </a:xfrm>
          <a:prstGeom prst="straightConnector1">
            <a:avLst/>
          </a:prstGeom>
          <a:noFill/>
          <a:ln w="101600" cap="sq" algn="ctr">
            <a:solidFill>
              <a:srgbClr val="FF0000"/>
            </a:solidFill>
            <a:round/>
            <a:headEnd/>
            <a:tailEnd type="stealth" w="med" len="me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25184" y="5862"/>
            <a:ext cx="9144000" cy="609599"/>
          </a:xfrm>
        </p:spPr>
        <p:txBody>
          <a:bodyPr/>
          <a:lstStyle/>
          <a:p>
            <a:r>
              <a:rPr lang="en-US" sz="2400" b="1" i="1" dirty="0" smtClean="0">
                <a:solidFill>
                  <a:srgbClr val="FFFF00"/>
                </a:solidFill>
                <a:effectLst/>
                <a:ea typeface="ＭＳ Ｐゴシック" pitchFamily="34" charset="-128"/>
              </a:rPr>
              <a:t>Continuity of GOES Operational Satellite Program</a:t>
            </a:r>
            <a:endParaRPr lang="en-US" sz="2400" i="1"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GOES-R_logo.png"/>
          <p:cNvPicPr>
            <a:picLocks noChangeAspect="1"/>
          </p:cNvPicPr>
          <p:nvPr/>
        </p:nvPicPr>
        <p:blipFill>
          <a:blip r:embed="rId3" cstate="print"/>
          <a:stretch>
            <a:fillRect/>
          </a:stretch>
        </p:blipFill>
        <p:spPr>
          <a:xfrm>
            <a:off x="84717" y="533399"/>
            <a:ext cx="898071" cy="572835"/>
          </a:xfrm>
          <a:prstGeom prst="rect">
            <a:avLst/>
          </a:prstGeom>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319" y="533398"/>
            <a:ext cx="580903" cy="572835"/>
          </a:xfrm>
          <a:prstGeom prst="rect">
            <a:avLst/>
          </a:prstGeom>
        </p:spPr>
      </p:pic>
      <p:pic>
        <p:nvPicPr>
          <p:cNvPr id="6152" name="Picture 8" descr="NASA.g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5909" y="535911"/>
            <a:ext cx="684912" cy="57283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a:spLocks noChangeArrowheads="1"/>
          </p:cNvSpPr>
          <p:nvPr/>
        </p:nvSpPr>
        <p:spPr bwMode="auto">
          <a:xfrm>
            <a:off x="2514600" y="3332467"/>
            <a:ext cx="3657600" cy="5334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pic>
        <p:nvPicPr>
          <p:cNvPr id="6150" name="Picture 6" descr="Image:  GOES Histo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24" y="152400"/>
            <a:ext cx="7848600" cy="1096683"/>
          </a:xfrm>
          <a:prstGeom prst="rect">
            <a:avLst/>
          </a:prstGeom>
          <a:solidFill>
            <a:schemeClr val="bg1"/>
          </a:solidFill>
        </p:spPr>
      </p:pic>
      <p:sp>
        <p:nvSpPr>
          <p:cNvPr id="5" name="TextBox 4"/>
          <p:cNvSpPr txBox="1"/>
          <p:nvPr/>
        </p:nvSpPr>
        <p:spPr>
          <a:xfrm>
            <a:off x="6594140" y="2270927"/>
            <a:ext cx="2154629" cy="646331"/>
          </a:xfrm>
          <a:prstGeom prst="rect">
            <a:avLst/>
          </a:prstGeom>
          <a:solidFill>
            <a:schemeClr val="tx1"/>
          </a:solidFill>
        </p:spPr>
        <p:txBody>
          <a:bodyPr wrap="none" rtlCol="0">
            <a:spAutoFit/>
          </a:bodyPr>
          <a:lstStyle/>
          <a:p>
            <a:pPr algn="ctr"/>
            <a:r>
              <a:rPr lang="en-US" b="1" i="1" dirty="0" smtClean="0">
                <a:solidFill>
                  <a:srgbClr val="FF0000"/>
                </a:solidFill>
                <a:latin typeface="Calibri" panose="020F0502020204030204" pitchFamily="34" charset="0"/>
              </a:rPr>
              <a:t>Scheduled Launch</a:t>
            </a:r>
          </a:p>
          <a:p>
            <a:pPr algn="ctr"/>
            <a:r>
              <a:rPr lang="en-US" b="1" i="1" dirty="0" smtClean="0">
                <a:solidFill>
                  <a:srgbClr val="FF0000"/>
                </a:solidFill>
                <a:latin typeface="Calibri" panose="020F0502020204030204" pitchFamily="34" charset="0"/>
              </a:rPr>
              <a:t>January-March 2016</a:t>
            </a:r>
            <a:endParaRPr lang="en-US" b="1" i="1" dirty="0">
              <a:solidFill>
                <a:srgbClr val="FF0000"/>
              </a:solidFill>
              <a:latin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par>
                                <p:cTn id="8" presetID="2" presetClass="entr" presetSubtype="12"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0-#ppt_w/2"/>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150"/>
                                        </p:tgtEl>
                                        <p:attrNameLst>
                                          <p:attrName>style.visibility</p:attrName>
                                        </p:attrNameLst>
                                      </p:cBhvr>
                                      <p:to>
                                        <p:strVal val="visible"/>
                                      </p:to>
                                    </p:set>
                                    <p:animEffect transition="in" filter="fade">
                                      <p:cBhvr>
                                        <p:cTn id="16" dur="500"/>
                                        <p:tgtEl>
                                          <p:spTgt spid="6150"/>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ou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4" y="152400"/>
            <a:ext cx="9129765" cy="685799"/>
          </a:xfrm>
        </p:spPr>
        <p:txBody>
          <a:bodyPr/>
          <a:lstStyle/>
          <a:p>
            <a:r>
              <a:rPr lang="en-US" b="1" i="1" dirty="0" smtClean="0">
                <a:solidFill>
                  <a:srgbClr val="FFFF00"/>
                </a:solidFill>
                <a:effectLst>
                  <a:outerShdw blurRad="38100" dist="38100" dir="2700000" algn="tl">
                    <a:srgbClr val="000000">
                      <a:alpha val="43137"/>
                    </a:srgbClr>
                  </a:outerShdw>
                </a:effectLst>
              </a:rPr>
              <a:t>GOES-R Milestones</a:t>
            </a:r>
            <a:endParaRPr lang="en-US" i="1" dirty="0">
              <a:solidFill>
                <a:srgbClr val="FFFF00"/>
              </a:solidFill>
            </a:endParaRPr>
          </a:p>
        </p:txBody>
      </p:sp>
      <p:pic>
        <p:nvPicPr>
          <p:cNvPr id="61442" name="Picture 2" descr="http://www.goes-r.gov/mission/images/milestones-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599"/>
            <a:ext cx="8967316" cy="586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44436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pPr eaLnBrk="1" hangingPunct="1">
              <a:defRPr/>
            </a:pPr>
            <a:r>
              <a:rPr lang="en-US" b="1" i="1" dirty="0" smtClean="0">
                <a:solidFill>
                  <a:srgbClr val="FFFF00"/>
                </a:solidFill>
                <a:effectLst/>
              </a:rPr>
              <a:t>GOES-R Instruments</a:t>
            </a:r>
            <a:endParaRPr lang="en-US" b="1" i="1" dirty="0">
              <a:solidFill>
                <a:srgbClr val="FFFF00"/>
              </a:solidFill>
              <a:effectLst/>
            </a:endParaRP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l="18750" t="43750" r="39063" b="21875"/>
          <a:stretch>
            <a:fillRect/>
          </a:stretch>
        </p:blipFill>
        <p:spPr bwMode="auto">
          <a:xfrm>
            <a:off x="304800" y="1447800"/>
            <a:ext cx="4343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l="60938" t="42708" r="3125" b="19792"/>
          <a:stretch>
            <a:fillRect/>
          </a:stretch>
        </p:blipFill>
        <p:spPr bwMode="auto">
          <a:xfrm>
            <a:off x="4724400" y="3581400"/>
            <a:ext cx="42672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581" y="152401"/>
            <a:ext cx="9144000" cy="990600"/>
          </a:xfrm>
        </p:spPr>
        <p:txBody>
          <a:bodyPr/>
          <a:lstStyle/>
          <a:p>
            <a:r>
              <a:rPr lang="en-US" sz="4000" b="1" i="1" dirty="0">
                <a:solidFill>
                  <a:srgbClr val="FFFF00"/>
                </a:solidFill>
                <a:effectLst/>
              </a:rPr>
              <a:t>Advanced Baseline Imager (ABI)</a:t>
            </a:r>
            <a:endParaRPr lang="en-US" sz="4000" dirty="0"/>
          </a:p>
        </p:txBody>
      </p:sp>
      <p:sp>
        <p:nvSpPr>
          <p:cNvPr id="5" name="Content Placeholder 4"/>
          <p:cNvSpPr>
            <a:spLocks noGrp="1"/>
          </p:cNvSpPr>
          <p:nvPr>
            <p:ph sz="half" idx="1"/>
          </p:nvPr>
        </p:nvSpPr>
        <p:spPr>
          <a:xfrm>
            <a:off x="228600" y="2286000"/>
            <a:ext cx="4267200" cy="4149725"/>
          </a:xfrm>
        </p:spPr>
        <p:txBody>
          <a:bodyPr/>
          <a:lstStyle/>
          <a:p>
            <a:r>
              <a:rPr lang="en-US" sz="2400" dirty="0" smtClean="0">
                <a:effectLst/>
              </a:rPr>
              <a:t>Improves upon current satellite capabilities</a:t>
            </a:r>
          </a:p>
          <a:p>
            <a:pPr lvl="1"/>
            <a:r>
              <a:rPr lang="en-US" sz="2000" dirty="0" smtClean="0">
                <a:effectLst/>
              </a:rPr>
              <a:t>3 times spectral information</a:t>
            </a:r>
          </a:p>
          <a:p>
            <a:pPr lvl="1"/>
            <a:r>
              <a:rPr lang="en-US" sz="2000" dirty="0" smtClean="0">
                <a:effectLst/>
              </a:rPr>
              <a:t>4 times spatial coverage</a:t>
            </a:r>
          </a:p>
          <a:p>
            <a:pPr lvl="1"/>
            <a:r>
              <a:rPr lang="en-US" sz="2000" dirty="0" smtClean="0">
                <a:effectLst/>
              </a:rPr>
              <a:t>5 times temporal resolution</a:t>
            </a:r>
            <a:endParaRPr lang="en-US" dirty="0" smtClean="0">
              <a:effectLst/>
            </a:endParaRPr>
          </a:p>
          <a:p>
            <a:r>
              <a:rPr lang="en-US" sz="2400" dirty="0" smtClean="0">
                <a:effectLst/>
              </a:rPr>
              <a:t>Continues current products</a:t>
            </a:r>
          </a:p>
          <a:p>
            <a:r>
              <a:rPr lang="en-US" sz="2400" dirty="0" smtClean="0">
                <a:effectLst/>
              </a:rPr>
              <a:t>Allows for new products </a:t>
            </a:r>
          </a:p>
          <a:p>
            <a:pPr lvl="1"/>
            <a:r>
              <a:rPr lang="en-US" sz="2000" dirty="0" smtClean="0">
                <a:effectLst/>
              </a:rPr>
              <a:t>Severe weather forecasting</a:t>
            </a:r>
          </a:p>
          <a:p>
            <a:pPr lvl="1"/>
            <a:r>
              <a:rPr lang="en-US" sz="2000" dirty="0" smtClean="0">
                <a:effectLst/>
              </a:rPr>
              <a:t>Fire and smoke monitoring</a:t>
            </a:r>
          </a:p>
          <a:p>
            <a:pPr lvl="1"/>
            <a:r>
              <a:rPr lang="en-US" sz="2000" dirty="0" smtClean="0">
                <a:effectLst/>
              </a:rPr>
              <a:t>Volcanic Ash Advisories</a:t>
            </a:r>
          </a:p>
        </p:txBody>
      </p:sp>
      <p:sp>
        <p:nvSpPr>
          <p:cNvPr id="6" name="Content Placeholder 5"/>
          <p:cNvSpPr>
            <a:spLocks noGrp="1"/>
          </p:cNvSpPr>
          <p:nvPr>
            <p:ph sz="half" idx="2"/>
          </p:nvPr>
        </p:nvSpPr>
        <p:spPr>
          <a:xfrm>
            <a:off x="4572000" y="2743200"/>
            <a:ext cx="4343400" cy="3352800"/>
          </a:xfrm>
        </p:spPr>
        <p:txBody>
          <a:bodyPr/>
          <a:lstStyle/>
          <a:p>
            <a:r>
              <a:rPr lang="en-US" sz="2400" dirty="0" smtClean="0">
                <a:effectLst/>
              </a:rPr>
              <a:t>Visible and Infrared Imagery</a:t>
            </a:r>
          </a:p>
          <a:p>
            <a:pPr lvl="1"/>
            <a:r>
              <a:rPr lang="en-US" sz="2000" dirty="0" smtClean="0">
                <a:effectLst/>
              </a:rPr>
              <a:t>Full Disk every 15 minutes</a:t>
            </a:r>
          </a:p>
          <a:p>
            <a:pPr lvl="1"/>
            <a:r>
              <a:rPr lang="en-US" sz="2000" dirty="0" smtClean="0">
                <a:effectLst/>
              </a:rPr>
              <a:t>CONUS every 5 minutes</a:t>
            </a:r>
          </a:p>
          <a:p>
            <a:pPr lvl="1"/>
            <a:r>
              <a:rPr lang="en-US" sz="2000" dirty="0" smtClean="0">
                <a:effectLst/>
              </a:rPr>
              <a:t>Rapid Scan every minute</a:t>
            </a:r>
          </a:p>
          <a:p>
            <a:pPr lvl="1"/>
            <a:r>
              <a:rPr lang="en-US" sz="2000" dirty="0" smtClean="0">
                <a:effectLst/>
              </a:rPr>
              <a:t>Super Rapid Scan –</a:t>
            </a:r>
          </a:p>
          <a:p>
            <a:pPr lvl="2"/>
            <a:r>
              <a:rPr lang="en-US" dirty="0"/>
              <a:t>1000 km² every 30 seconds OR 2 areas per minute</a:t>
            </a:r>
            <a:r>
              <a:rPr lang="en-US" dirty="0" smtClean="0"/>
              <a:t>!</a:t>
            </a:r>
            <a:endParaRPr lang="en-US" dirty="0"/>
          </a:p>
        </p:txBody>
      </p:sp>
      <p:sp>
        <p:nvSpPr>
          <p:cNvPr id="7" name="Content Placeholder 2"/>
          <p:cNvSpPr txBox="1">
            <a:spLocks/>
          </p:cNvSpPr>
          <p:nvPr/>
        </p:nvSpPr>
        <p:spPr bwMode="auto">
          <a:xfrm>
            <a:off x="914400" y="1066800"/>
            <a:ext cx="73152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18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18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18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18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18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1800">
                <a:solidFill>
                  <a:schemeClr val="tx1"/>
                </a:solidFill>
                <a:effectLst>
                  <a:outerShdw blurRad="38100" dist="38100" dir="2700000" algn="tl">
                    <a:srgbClr val="010199"/>
                  </a:outerShdw>
                </a:effectLst>
                <a:latin typeface="+mn-lt"/>
              </a:defRPr>
            </a:lvl9pPr>
          </a:lstStyle>
          <a:p>
            <a:pPr eaLnBrk="1" hangingPunct="1">
              <a:defRPr/>
            </a:pPr>
            <a:r>
              <a:rPr lang="en-US" kern="0" dirty="0" smtClean="0">
                <a:effectLst/>
              </a:rPr>
              <a:t>16 Channel imager</a:t>
            </a:r>
          </a:p>
          <a:p>
            <a:pPr lvl="1" eaLnBrk="1" hangingPunct="1">
              <a:defRPr/>
            </a:pPr>
            <a:r>
              <a:rPr lang="en-US" sz="2600" kern="0" dirty="0" smtClean="0">
                <a:effectLst/>
              </a:rPr>
              <a:t>2 visible, 4 near-IR and 10 IR channels</a:t>
            </a:r>
          </a:p>
        </p:txBody>
      </p:sp>
    </p:spTree>
    <p:extLst>
      <p:ext uri="{BB962C8B-B14F-4D97-AF65-F5344CB8AC3E}">
        <p14:creationId xmlns:p14="http://schemas.microsoft.com/office/powerpoint/2010/main" val="398272323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21877" r="15625" b="8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4"/>
          <p:cNvSpPr txBox="1">
            <a:spLocks noChangeArrowheads="1"/>
          </p:cNvSpPr>
          <p:nvPr/>
        </p:nvSpPr>
        <p:spPr bwMode="auto">
          <a:xfrm>
            <a:off x="8458200" y="6248400"/>
            <a:ext cx="457200" cy="369888"/>
          </a:xfrm>
          <a:prstGeom prst="rect">
            <a:avLst/>
          </a:prstGeom>
          <a:solidFill>
            <a:srgbClr val="2B2BE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  </a:t>
            </a: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ELAPSEDTIME" val="88.864"/>
  <p:tag name="ARTICULATE_SLIDE_PAUSE" val="0"/>
  <p:tag name="ARTICULATE_NAV_LEVEL" val="1"/>
  <p:tag name="ARTICULATE_PLAYLIST_ID" val="-1"/>
  <p:tag name="ARTICULATE_LOCK_SLIDE" val="0"/>
  <p:tag name="ARTICULATE_SLIDE_NAV" val="32"/>
  <p:tag name="ARTICULATE_SLIDE_GUID" val="eecd972e-f4b5-4a78-89cc-dbadadfd0377"/>
</p:tagLst>
</file>

<file path=ppt/tags/tag3.xml><?xml version="1.0" encoding="utf-8"?>
<p:tagLst xmlns:a="http://schemas.openxmlformats.org/drawingml/2006/main" xmlns:r="http://schemas.openxmlformats.org/officeDocument/2006/relationships" xmlns:p="http://schemas.openxmlformats.org/presentationml/2006/main">
  <p:tag name="ELAPSEDTIME" val="108.562"/>
  <p:tag name="ARTICULATE_SLIDE_PAUSE" val="0"/>
  <p:tag name="ARTICULATE_NAV_LEVEL" val="1"/>
  <p:tag name="ARTICULATE_PLAYLIST_ID" val="-1"/>
  <p:tag name="ARTICULATE_LOCK_SLIDE" val="0"/>
  <p:tag name="ARTICULATE_SLIDE_NAV" val="33"/>
  <p:tag name="ARTICULATE_SLIDE_GUID" val="eecd972e-f4b5-4a78-89cc-dbadadfd0352"/>
</p:tagLst>
</file>

<file path=ppt/theme/theme1.xml><?xml version="1.0" encoding="utf-8"?>
<a:theme xmlns:a="http://schemas.openxmlformats.org/drawingml/2006/main" name="World">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Template>
  <TotalTime>2155</TotalTime>
  <Words>919</Words>
  <Application>Microsoft Office PowerPoint</Application>
  <PresentationFormat>On-screen Show (4:3)</PresentationFormat>
  <Paragraphs>170</Paragraphs>
  <Slides>41</Slides>
  <Notes>3</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World</vt:lpstr>
      <vt:lpstr>The GOES-R Satellite: A New Eye in the Sky</vt:lpstr>
      <vt:lpstr>GOES Satellite “R” series</vt:lpstr>
      <vt:lpstr>PowerPoint Presentation</vt:lpstr>
      <vt:lpstr>PowerPoint Presentation</vt:lpstr>
      <vt:lpstr>Continuity of GOES Operational Satellite Program</vt:lpstr>
      <vt:lpstr>GOES-R Milestones</vt:lpstr>
      <vt:lpstr>GOES-R Instruments</vt:lpstr>
      <vt:lpstr>Advanced Baseline Imager (ABI)</vt:lpstr>
      <vt:lpstr>PowerPoint Presentation</vt:lpstr>
      <vt:lpstr>PowerPoint Presentation</vt:lpstr>
      <vt:lpstr>PowerPoint Presentation</vt:lpstr>
      <vt:lpstr>PowerPoint Presentation</vt:lpstr>
      <vt:lpstr>PowerPoint Presentation</vt:lpstr>
      <vt:lpstr>Progression of GOES Fog Products</vt:lpstr>
      <vt:lpstr>PowerPoint Presentation</vt:lpstr>
      <vt:lpstr>GOES-R Products</vt:lpstr>
      <vt:lpstr>PowerPoint Presentation</vt:lpstr>
      <vt:lpstr>PowerPoint Presentation</vt:lpstr>
      <vt:lpstr>GOES-R Space Weather</vt:lpstr>
      <vt:lpstr>GOES-R Space Weather</vt:lpstr>
      <vt:lpstr>GOES-R Space Weather</vt:lpstr>
      <vt:lpstr>PowerPoint Presentation</vt:lpstr>
      <vt:lpstr>PowerPoint Presentation</vt:lpstr>
      <vt:lpstr>PowerPoint Presentation</vt:lpstr>
      <vt:lpstr>PowerPoint Presentation</vt:lpstr>
      <vt:lpstr>PowerPoint Presentation</vt:lpstr>
      <vt:lpstr>PowerPoint Presentation</vt:lpstr>
      <vt:lpstr>Formal GOES-R Proving Ground Partners</vt:lpstr>
      <vt:lpstr>PowerPoint Presentation</vt:lpstr>
      <vt:lpstr>PowerPoint Presentation</vt:lpstr>
      <vt:lpstr>NOAA’s Hazardous Weather Testbed</vt:lpstr>
      <vt:lpstr>PowerPoint Presentation</vt:lpstr>
      <vt:lpstr>PowerPoint Presentation</vt:lpstr>
      <vt:lpstr>PowerPoint Presentation</vt:lpstr>
      <vt:lpstr>Testbed Takeaways – 2014</vt:lpstr>
      <vt:lpstr>Testbed Takeaways – 2014 </vt:lpstr>
      <vt:lpstr>PowerPoint Presentation</vt:lpstr>
      <vt:lpstr>Training and Education Materials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eleanor.vallier-talb</dc:creator>
  <cp:lastModifiedBy>eleanor.vallier-talbot</cp:lastModifiedBy>
  <cp:revision>72</cp:revision>
  <dcterms:created xsi:type="dcterms:W3CDTF">2011-11-05T08:44:25Z</dcterms:created>
  <dcterms:modified xsi:type="dcterms:W3CDTF">2014-10-14T19:45:47Z</dcterms:modified>
</cp:coreProperties>
</file>